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6"/>
  </p:notesMasterIdLst>
  <p:sldIdLst>
    <p:sldId id="258" r:id="rId2"/>
    <p:sldId id="257" r:id="rId3"/>
    <p:sldId id="259" r:id="rId4"/>
    <p:sldId id="288" r:id="rId5"/>
    <p:sldId id="291" r:id="rId6"/>
    <p:sldId id="287" r:id="rId7"/>
    <p:sldId id="264" r:id="rId8"/>
    <p:sldId id="301" r:id="rId9"/>
    <p:sldId id="300" r:id="rId10"/>
    <p:sldId id="302" r:id="rId11"/>
    <p:sldId id="284" r:id="rId12"/>
    <p:sldId id="266" r:id="rId13"/>
    <p:sldId id="268" r:id="rId14"/>
    <p:sldId id="303" r:id="rId15"/>
    <p:sldId id="270" r:id="rId16"/>
    <p:sldId id="304" r:id="rId17"/>
    <p:sldId id="269" r:id="rId18"/>
    <p:sldId id="30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98" r:id="rId29"/>
    <p:sldId id="299" r:id="rId30"/>
    <p:sldId id="286" r:id="rId31"/>
    <p:sldId id="292" r:id="rId32"/>
    <p:sldId id="294" r:id="rId33"/>
    <p:sldId id="296" r:id="rId34"/>
    <p:sldId id="295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148A4-5B1A-45BD-B973-B645948E5459}" type="datetimeFigureOut">
              <a:rPr lang="it-IT" smtClean="0"/>
              <a:pPr/>
              <a:t>09/03/2026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AAE5-35C9-4D91-BDC6-C02D50A166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A6B4D2-11FE-4822-B23D-C4B0C0842B0B}" type="slidenum">
              <a:rPr lang="it-IT"/>
              <a:pPr/>
              <a:t>1</a:t>
            </a:fld>
            <a:endParaRPr lang="it-IT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7BCC63-38AD-4671-B802-7D22A4D1F664}" type="slidenum">
              <a:rPr lang="it-IT"/>
              <a:pPr/>
              <a:t>10</a:t>
            </a:fld>
            <a:endParaRPr lang="it-IT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12454-3816-44CE-BA0A-A3A9DDD55DAF}" type="slidenum">
              <a:rPr lang="it-IT"/>
              <a:pPr/>
              <a:t>11</a:t>
            </a:fld>
            <a:endParaRPr lang="it-IT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12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13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14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15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16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17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18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19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784EC-37E1-46FB-8345-532D45DE5DE8}" type="slidenum">
              <a:rPr lang="it-IT"/>
              <a:pPr/>
              <a:t>2</a:t>
            </a:fld>
            <a:endParaRPr lang="it-IT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20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21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22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23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24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25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26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27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28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29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12454-3816-44CE-BA0A-A3A9DDD55DAF}" type="slidenum">
              <a:rPr lang="it-IT"/>
              <a:pPr/>
              <a:t>3</a:t>
            </a:fld>
            <a:endParaRPr lang="it-IT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30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31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32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33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34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12454-3816-44CE-BA0A-A3A9DDD55DAF}" type="slidenum">
              <a:rPr lang="it-IT"/>
              <a:pPr/>
              <a:t>4</a:t>
            </a:fld>
            <a:endParaRPr lang="it-IT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12454-3816-44CE-BA0A-A3A9DDD55DAF}" type="slidenum">
              <a:rPr lang="it-IT"/>
              <a:pPr/>
              <a:t>5</a:t>
            </a:fld>
            <a:endParaRPr lang="it-IT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12454-3816-44CE-BA0A-A3A9DDD55DAF}" type="slidenum">
              <a:rPr lang="it-IT"/>
              <a:pPr/>
              <a:t>6</a:t>
            </a:fld>
            <a:endParaRPr lang="it-IT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7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12454-3816-44CE-BA0A-A3A9DDD55DAF}" type="slidenum">
              <a:rPr lang="it-IT"/>
              <a:pPr/>
              <a:t>8</a:t>
            </a:fld>
            <a:endParaRPr lang="it-IT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1C041-5C57-493B-9CF9-995CD7758759}" type="slidenum">
              <a:rPr lang="it-IT"/>
              <a:pPr/>
              <a:t>9</a:t>
            </a:fld>
            <a:endParaRPr lang="it-IT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8800" y="261112"/>
            <a:ext cx="7344000" cy="112700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68800" y="1654982"/>
            <a:ext cx="7344000" cy="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68800" y="1795138"/>
            <a:ext cx="7344000" cy="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E700BD-2CEC-4192-A0CE-6DE786550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893600" y="1426511"/>
            <a:ext cx="6138720" cy="47019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>
              <a:solidFill>
                <a:srgbClr val="000000"/>
              </a:solidFill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>
              <a:solidFill>
                <a:srgbClr val="000000"/>
              </a:solidFill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>
              <a:solidFill>
                <a:srgbClr val="000000"/>
              </a:solidFill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>
              <a:solidFill>
                <a:srgbClr val="000000"/>
              </a:solidFill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>
              <a:solidFill>
                <a:srgbClr val="000000"/>
              </a:solidFill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>
              <a:solidFill>
                <a:srgbClr val="000000"/>
              </a:solidFill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>
              <a:solidFill>
                <a:srgbClr val="000000"/>
              </a:solidFill>
              <a:cs typeface="DejaVu Sans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>
                <a:solidFill>
                  <a:srgbClr val="000000"/>
                </a:solidFill>
                <a:cs typeface="DejaVu Sans" charset="0"/>
              </a:rPr>
              <a:t/>
            </a:r>
            <a:br>
              <a:rPr lang="it-IT">
                <a:solidFill>
                  <a:srgbClr val="000000"/>
                </a:solidFill>
                <a:cs typeface="DejaVu Sans" charset="0"/>
              </a:rPr>
            </a:br>
            <a:endParaRPr lang="it-IT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57290" y="293751"/>
            <a:ext cx="7072362" cy="869729"/>
          </a:xfrm>
          <a:prstGeom prst="rect">
            <a:avLst/>
          </a:prstGeom>
          <a:solidFill>
            <a:srgbClr val="005392"/>
          </a:solidFill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>
                <a:solidFill>
                  <a:schemeClr val="bg1"/>
                </a:solidFill>
                <a:latin typeface="Arial Black" pitchFamily="34" charset="0"/>
                <a:cs typeface="DejaVu Sans" charset="0"/>
              </a:rPr>
              <a:t>INTELLIGENZA ARTIFICIALE E DIRITTO 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2646720" cy="2786082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</p:pic>
      <p:graphicFrame>
        <p:nvGraphicFramePr>
          <p:cNvPr id="65540" name="Group 4"/>
          <p:cNvGraphicFramePr>
            <a:graphicFrameLocks noGrp="1"/>
          </p:cNvGraphicFramePr>
          <p:nvPr/>
        </p:nvGraphicFramePr>
        <p:xfrm>
          <a:off x="1571604" y="4643446"/>
          <a:ext cx="6805756" cy="976419"/>
        </p:xfrm>
        <a:graphic>
          <a:graphicData uri="http://schemas.openxmlformats.org/drawingml/2006/table">
            <a:tbl>
              <a:tblPr/>
              <a:tblGrid>
                <a:gridCol w="6805756"/>
              </a:tblGrid>
              <a:tr h="84861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Microsoft YaHei" charset="-122"/>
                        </a:rPr>
                        <a:t>DALLE MASCHERE </a:t>
                      </a: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Microsoft YaHei" charset="-122"/>
                        </a:rPr>
                        <a:t>DI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Microsoft YaHei" charset="-122"/>
                        </a:rPr>
                        <a:t> RICERCA  AL  PROMPTING</a:t>
                      </a:r>
                    </a:p>
                  </a:txBody>
                  <a:tcPr marL="81638" marR="81638" marT="56600" marB="566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631192" cy="1000108"/>
          </a:xfrm>
          <a:solidFill>
            <a:srgbClr val="0070C0"/>
          </a:solidFill>
          <a:ln/>
        </p:spPr>
        <p:txBody>
          <a:bodyPr tIns="38808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200" dirty="0" smtClean="0">
                <a:solidFill>
                  <a:schemeClr val="bg1"/>
                </a:solidFill>
                <a:latin typeface="Arial Black" pitchFamily="34" charset="0"/>
              </a:rPr>
              <a:t>EVOLUZIONE DELLA RICERCA GIURIDICA</a:t>
            </a:r>
            <a:endParaRPr lang="it-IT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0" y="1785926"/>
          <a:ext cx="9001155" cy="476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85"/>
                <a:gridCol w="3000385"/>
                <a:gridCol w="3000385"/>
              </a:tblGrid>
              <a:tr h="792787">
                <a:tc>
                  <a:txBody>
                    <a:bodyPr/>
                    <a:lstStyle/>
                    <a:p>
                      <a:r>
                        <a:rPr lang="it-IT" b="1" u="sng" dirty="0">
                          <a:latin typeface="Google Sans Text"/>
                        </a:rPr>
                        <a:t>Caratteristica</a:t>
                      </a:r>
                      <a:endParaRPr lang="it-IT" u="sng" dirty="0"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u="none" dirty="0">
                          <a:solidFill>
                            <a:srgbClr val="C00000"/>
                          </a:solidFill>
                          <a:latin typeface="Google Sans Text"/>
                        </a:rPr>
                        <a:t>Ricerca Tradizionale (Booleana)</a:t>
                      </a:r>
                      <a:endParaRPr lang="it-IT" u="none" dirty="0">
                        <a:solidFill>
                          <a:srgbClr val="C00000"/>
                        </a:solidFill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Google Sans Text"/>
                        </a:rPr>
                        <a:t>Ricerca con IA (Generativa/Semantica)</a:t>
                      </a:r>
                      <a:endParaRPr lang="it-IT" dirty="0">
                        <a:latin typeface="Google Sans Text"/>
                      </a:endParaRPr>
                    </a:p>
                  </a:txBody>
                  <a:tcPr anchor="ctr"/>
                </a:tc>
              </a:tr>
              <a:tr h="1132553">
                <a:tc>
                  <a:txBody>
                    <a:bodyPr/>
                    <a:lstStyle/>
                    <a:p>
                      <a:r>
                        <a:rPr lang="it-IT" b="1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Input</a:t>
                      </a:r>
                      <a:endParaRPr lang="it-IT" u="sng" dirty="0">
                        <a:solidFill>
                          <a:srgbClr val="0070C0"/>
                        </a:solidFill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Parole chiave separate da operatori (AND, OR, NOT).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Domande in linguaggio naturale (es. "Qual è il rischio di responsabilità...").</a:t>
                      </a:r>
                    </a:p>
                  </a:txBody>
                  <a:tcPr anchor="ctr"/>
                </a:tc>
              </a:tr>
              <a:tr h="1132553">
                <a:tc>
                  <a:txBody>
                    <a:bodyPr/>
                    <a:lstStyle/>
                    <a:p>
                      <a:r>
                        <a:rPr lang="it-IT" b="1" u="sng">
                          <a:solidFill>
                            <a:srgbClr val="0070C0"/>
                          </a:solidFill>
                          <a:latin typeface="Google Sans Text"/>
                        </a:rPr>
                        <a:t>Metodo</a:t>
                      </a:r>
                      <a:endParaRPr lang="it-IT" u="sng">
                        <a:solidFill>
                          <a:srgbClr val="0070C0"/>
                        </a:solidFill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Corrispondenza esatta delle parole (Keyword </a:t>
                      </a:r>
                      <a:r>
                        <a:rPr lang="it-IT" u="sng" dirty="0" err="1">
                          <a:solidFill>
                            <a:srgbClr val="C00000"/>
                          </a:solidFill>
                          <a:latin typeface="Google Sans Text"/>
                        </a:rPr>
                        <a:t>Matching</a:t>
                      </a:r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Comprensione del </a:t>
                      </a:r>
                      <a:r>
                        <a:rPr lang="it-IT" b="1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concetto</a:t>
                      </a:r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 e del contesto giuridico.</a:t>
                      </a:r>
                    </a:p>
                  </a:txBody>
                  <a:tcPr anchor="ctr"/>
                </a:tc>
              </a:tr>
              <a:tr h="792787">
                <a:tc>
                  <a:txBody>
                    <a:bodyPr/>
                    <a:lstStyle/>
                    <a:p>
                      <a:r>
                        <a:rPr lang="it-IT" b="1" u="sng">
                          <a:solidFill>
                            <a:srgbClr val="0070C0"/>
                          </a:solidFill>
                          <a:latin typeface="Google Sans Text"/>
                        </a:rPr>
                        <a:t>Risultato</a:t>
                      </a:r>
                      <a:endParaRPr lang="it-IT" u="sng">
                        <a:solidFill>
                          <a:srgbClr val="0070C0"/>
                        </a:solidFill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Elenco infinito di sentenze e documenti da leggere.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Sintesi ragionata</a:t>
                      </a:r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 con riferimenti precisi alle fonti.</a:t>
                      </a:r>
                    </a:p>
                  </a:txBody>
                  <a:tcPr anchor="ctr"/>
                </a:tc>
              </a:tr>
              <a:tr h="792787">
                <a:tc>
                  <a:txBody>
                    <a:bodyPr/>
                    <a:lstStyle/>
                    <a:p>
                      <a:r>
                        <a:rPr lang="it-IT" b="1" u="sng">
                          <a:solidFill>
                            <a:srgbClr val="0070C0"/>
                          </a:solidFill>
                          <a:latin typeface="Google Sans Text"/>
                        </a:rPr>
                        <a:t>Sforzo</a:t>
                      </a:r>
                      <a:endParaRPr lang="it-IT" u="sng">
                        <a:solidFill>
                          <a:srgbClr val="0070C0"/>
                        </a:solidFill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L'avvocato deve </a:t>
                      </a:r>
                      <a:r>
                        <a:rPr lang="it-IT" u="sng" dirty="0" smtClean="0">
                          <a:solidFill>
                            <a:srgbClr val="C00000"/>
                          </a:solidFill>
                          <a:latin typeface="Google Sans Text"/>
                        </a:rPr>
                        <a:t>estrarre </a:t>
                      </a:r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dalla </a:t>
                      </a:r>
                      <a:r>
                        <a:rPr lang="it-IT" u="sng" dirty="0" smtClean="0">
                          <a:solidFill>
                            <a:srgbClr val="C00000"/>
                          </a:solidFill>
                          <a:latin typeface="Google Sans Text"/>
                        </a:rPr>
                        <a:t>massa documentale (leggi, sentenze...)</a:t>
                      </a:r>
                      <a:endParaRPr lang="it-IT" u="sng" dirty="0">
                        <a:solidFill>
                          <a:srgbClr val="C00000"/>
                        </a:solidFill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L'IA propone una bozza di soluzione da verificare.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28" y="0"/>
            <a:ext cx="7274002" cy="1285860"/>
          </a:xfrm>
          <a:solidFill>
            <a:srgbClr val="0070C0"/>
          </a:solidFill>
          <a:ln/>
        </p:spPr>
        <p:txBody>
          <a:bodyPr tIns="31752">
            <a:normAutofit fontScale="90000"/>
          </a:bodyPr>
          <a:lstStyle/>
          <a:p>
            <a:pPr algn="ctr">
              <a:lnSpc>
                <a:spcPts val="32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600" b="1" dirty="0" smtClean="0">
                <a:solidFill>
                  <a:schemeClr val="bg2"/>
                </a:solidFill>
              </a:rPr>
              <a:t>DAL DIALOGO STANDARDIZZATO DEGLI ANNI ‘70</a:t>
            </a:r>
            <a:r>
              <a:rPr lang="it-IT" sz="3600" b="1" dirty="0" smtClean="0">
                <a:solidFill>
                  <a:schemeClr val="bg1"/>
                </a:solidFill>
              </a:rPr>
              <a:t/>
            </a:r>
            <a:br>
              <a:rPr lang="it-IT" sz="3600" b="1" dirty="0" smtClean="0">
                <a:solidFill>
                  <a:schemeClr val="bg1"/>
                </a:solidFill>
              </a:rPr>
            </a:br>
            <a:r>
              <a:rPr lang="it-IT" sz="3600" b="1" dirty="0" smtClean="0">
                <a:solidFill>
                  <a:schemeClr val="bg1"/>
                </a:solidFill>
              </a:rPr>
              <a:t> AL </a:t>
            </a:r>
            <a:r>
              <a:rPr lang="it-IT" sz="3600" b="1" dirty="0" smtClean="0">
                <a:solidFill>
                  <a:schemeClr val="tx1"/>
                </a:solidFill>
              </a:rPr>
              <a:t>LINGUAGGIO NATURALE</a:t>
            </a:r>
            <a:endParaRPr lang="it-IT" sz="3600" b="1" dirty="0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1857364"/>
            <a:ext cx="7514798" cy="4286280"/>
          </a:xfrm>
          <a:ln/>
        </p:spPr>
        <p:txBody>
          <a:bodyPr tIns="1764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800" b="1" dirty="0" smtClean="0">
                <a:solidFill>
                  <a:srgbClr val="005392"/>
                </a:solidFill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4586"/>
              </a:solidFill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2844" y="1714488"/>
          <a:ext cx="8858312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421484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571612"/>
            <a:ext cx="429493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magine 6" descr="Screenshot_20260219-170445.jpg"/>
          <p:cNvPicPr>
            <a:picLocks noChangeAspect="1"/>
          </p:cNvPicPr>
          <p:nvPr/>
        </p:nvPicPr>
        <p:blipFill>
          <a:blip r:embed="rId4"/>
          <a:srcRect l="1587" t="56452"/>
          <a:stretch>
            <a:fillRect/>
          </a:stretch>
        </p:blipFill>
        <p:spPr>
          <a:xfrm>
            <a:off x="4429124" y="4429132"/>
            <a:ext cx="4714876" cy="192882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 l="7782" t="1067" r="5508" b="8508"/>
          <a:stretch>
            <a:fillRect/>
          </a:stretch>
        </p:blipFill>
        <p:spPr bwMode="auto">
          <a:xfrm>
            <a:off x="4401733" y="1571612"/>
            <a:ext cx="47422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NUMERI SEMANTICI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857364"/>
            <a:ext cx="7345440" cy="5715040"/>
          </a:xfrm>
          <a:ln/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tempo gli 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algoritmi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(sequenza ordinata di istruzioni ben definite) di 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Retrieval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 basavano sulla presenza e il collegamento delle parole, oggi l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usano i 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Transformer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un'architettura di rete neurale di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 l'elaborazione del linguaggio naturale (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NLP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lvl="0">
              <a:buNone/>
            </a:pP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​1.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Ricerca tradizionale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Inserendo la parola "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contratto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il SISTEMA cerca solo i documenti che contengono “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contratto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confrontando la corrispondenza di ogni lettera,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senza capirne il significato.</a:t>
            </a:r>
          </a:p>
          <a:p>
            <a:pPr lvl="0">
              <a:buNone/>
            </a:pP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Ricerca con l'IA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computer usa lo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Spazio Vettoriale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comprendere.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Ogni parola è un punto in una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mappa 3D (</a:t>
            </a:r>
            <a:r>
              <a:rPr lang="it-IT" sz="1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token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Scrivendo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Contratto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l‘IA potrebbe restituire documenti che contengono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ANCHE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Accordo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,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Obbligazione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“, grazie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all’algoritmo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che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naviga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verso il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concetto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Grammatica e Sintassi nel </a:t>
            </a:r>
            <a:r>
              <a:rPr lang="it-IT" sz="1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Prompt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Nelle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banche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dati tradizionali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la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sintassi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è data dagli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operatori booleani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e/o da (parentesi e virgolette). Oggi con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l'IA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sintassi è il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Linguaggio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Logica del Linguaggio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 scriviamo "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diritto del minore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l'IA capisce (non confronta) che "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diritto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è un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sostantivo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(un potere) e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aggettivo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(cioè una linea retta), e ciò avviene grazie alla vicinanza con il termine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minore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presente nella stessa 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frase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Immagine 3" descr="200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0166" cy="12144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7345440" cy="1071570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altLang="zh-CN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IL " PROMPT"  È IL NUOVO LINGUAGGIO NATURALE </a:t>
            </a:r>
            <a: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rmAutofit fontScale="700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Non servono più codici di interrogazione per definire gli "</a:t>
            </a:r>
            <a:r>
              <a:rPr lang="it-IT" altLang="zh-CN" sz="2000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AMBITI</a:t>
            </a: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" dove indirizzare la ricerca e l’algebra di </a:t>
            </a:r>
            <a:r>
              <a:rPr lang="it-IT" altLang="zh-CN" sz="2000" dirty="0" err="1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Boole</a:t>
            </a: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(</a:t>
            </a:r>
            <a:r>
              <a:rPr lang="it-IT" sz="2000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AND, OR, NOT</a:t>
            </a:r>
            <a:r>
              <a:rPr lang="it-IT" sz="20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) o gli operatori parlanti (contestuali) come </a:t>
            </a:r>
            <a:r>
              <a:rPr lang="it-IT" sz="2000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NEAR, ADJ, WHIT ," (), ?.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2000" kern="100" dirty="0" smtClean="0">
              <a:solidFill>
                <a:srgbClr val="0070C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Per una buona interrogazione occorre saper gestire la </a:t>
            </a:r>
            <a:r>
              <a:rPr lang="it-IT" altLang="zh-CN" sz="2000" b="1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contestualizzazione</a:t>
            </a: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altLang="zh-CN" sz="2000" dirty="0" smtClean="0">
              <a:solidFill>
                <a:srgbClr val="0070C0"/>
              </a:solidFill>
              <a:latin typeface="Arial" pitchFamily="34" charset="0"/>
              <a:ea typeface="NSimSun" pitchFamily="49" charset="-122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Invece di usare una </a:t>
            </a:r>
            <a:r>
              <a:rPr lang="it-IT" altLang="zh-CN" sz="2000" b="1" u="sng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sintassi rigida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, occorre scrivere o parlare come se il computer fosse un collaboratore molto colto che potrebbe saper tutto (se ben istruito) e che apprende all’istante.</a:t>
            </a:r>
            <a:endParaRPr lang="it-IT" altLang="zh-CN" sz="8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altLang="zh-CN" sz="2000" u="sng" dirty="0" smtClean="0">
              <a:solidFill>
                <a:srgbClr val="0070C0"/>
              </a:solidFill>
              <a:latin typeface="Arial" pitchFamily="34" charset="0"/>
              <a:ea typeface="NSimSun" pitchFamily="49" charset="-122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​Per ottenere il massimo dai sistemi 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IA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bisogna tener conto di semplici accorgimenti nel predisporre il cosiddetto </a:t>
            </a:r>
            <a:r>
              <a:rPr lang="it-IT" altLang="zh-CN" sz="2000" b="1" u="sng" dirty="0" err="1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Prompting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e quindi è </a:t>
            </a:r>
            <a:r>
              <a:rPr lang="it-IT" altLang="zh-CN" sz="2000" u="sng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prioritario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indicare: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altLang="zh-CN" sz="8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  <a:r>
              <a:rPr lang="it-IT" altLang="zh-CN" sz="2000" b="1" u="sng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Ruolo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: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Indicare quale ruolo deve assumere il 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SISTEMA </a:t>
            </a:r>
            <a:r>
              <a:rPr lang="it-IT" altLang="zh-CN" sz="2000" b="1" u="sng" dirty="0" err="1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DI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RICERCA 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(</a:t>
            </a:r>
            <a:r>
              <a:rPr lang="it-IT" altLang="zh-CN" sz="2000" u="sng" dirty="0" err="1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es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: "Agisci come un 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esperto di diritto amministrativo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" ).</a:t>
            </a:r>
            <a:endParaRPr lang="it-IT" altLang="zh-CN" sz="8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  <a:r>
              <a:rPr lang="it-IT" altLang="zh-CN" sz="2000" b="1" u="sng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Contesto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: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Spiegare il caso, il dubbio o avere una conferma (</a:t>
            </a:r>
            <a:r>
              <a:rPr lang="it-IT" altLang="zh-CN" sz="2000" u="sng" dirty="0" err="1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es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: "Sto analizzando una sentenza su "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Diritto d’accesso e privacy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" ).</a:t>
            </a:r>
            <a:endParaRPr lang="it-IT" altLang="zh-CN" sz="8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  <a:r>
              <a:rPr lang="it-IT" altLang="zh-CN" sz="2000" b="1" u="sng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Compito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: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Cosa deve fare l’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IA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(</a:t>
            </a:r>
            <a:r>
              <a:rPr lang="it-IT" altLang="zh-CN" sz="2000" u="sng" dirty="0" err="1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es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: "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Riassumi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i punti chiave di una sentenza, </a:t>
            </a:r>
            <a:r>
              <a:rPr lang="it-IT" altLang="zh-CN" sz="2000" b="1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cercami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la giurisprudenza aggiornata </a:t>
            </a:r>
            <a:r>
              <a:rPr lang="it-IT" altLang="zh-CN" sz="2000" u="sng" dirty="0" err="1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su…</a:t>
            </a:r>
            <a:r>
              <a:rPr lang="it-IT" altLang="zh-CN" sz="2000" u="sng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" 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endParaRPr lang="it-IT" altLang="zh-CN" sz="8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altLang="zh-CN" sz="20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​</a:t>
            </a:r>
            <a:r>
              <a:rPr lang="it-IT" altLang="zh-CN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Ricerca o Generazione?</a:t>
            </a:r>
            <a:endParaRPr lang="it-IT" altLang="zh-CN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​A differenza delle classiche banche dati "statiche"  (il documento è quello che si chiede e basta), l’IA </a:t>
            </a:r>
            <a:r>
              <a:rPr lang="it-IT" altLang="zh-CN" sz="2000" b="1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genera risultati</a:t>
            </a:r>
            <a:r>
              <a:rPr lang="it-IT" altLang="zh-CN" sz="2000" b="1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, </a:t>
            </a: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facendo esplodere la ricerca </a:t>
            </a:r>
            <a:r>
              <a:rPr lang="it-IT" altLang="zh-CN" sz="2000" b="1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GENERANDO</a:t>
            </a: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 risultati sconosciuti per noi, ma ritenuti utili e necessari dalle sue istruzioni.</a:t>
            </a:r>
            <a:r>
              <a:rPr lang="it-IT" altLang="zh-CN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altLang="zh-CN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it-IT" sz="2000" dirty="0">
              <a:solidFill>
                <a:srgbClr val="00539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7345440" cy="1071570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altLang="zh-CN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IL TABELLA COMPARATIVA“ </a:t>
            </a:r>
            <a: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altLang="zh-CN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2845" y="1643050"/>
          <a:ext cx="892974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85"/>
                <a:gridCol w="3000385"/>
                <a:gridCol w="2928979"/>
              </a:tblGrid>
              <a:tr h="625919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Google Sans Text"/>
                        </a:rPr>
                        <a:t>Caratteristica</a:t>
                      </a:r>
                      <a:endParaRPr lang="it-IT" dirty="0"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C00000"/>
                          </a:solidFill>
                          <a:latin typeface="Google Sans Text"/>
                        </a:rPr>
                        <a:t>Ricerca Tradizionale (Banche Dati)</a:t>
                      </a:r>
                      <a:endParaRPr lang="it-IT" dirty="0">
                        <a:solidFill>
                          <a:srgbClr val="C00000"/>
                        </a:solidFill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>
                          <a:latin typeface="Google Sans Text"/>
                        </a:rPr>
                        <a:t>Ricerca con IA (Prompting)</a:t>
                      </a:r>
                      <a:endParaRPr lang="it-IT">
                        <a:latin typeface="Google Sans Text"/>
                      </a:endParaRPr>
                    </a:p>
                  </a:txBody>
                  <a:tcPr anchor="ctr"/>
                </a:tc>
              </a:tr>
              <a:tr h="894170">
                <a:tc>
                  <a:txBody>
                    <a:bodyPr/>
                    <a:lstStyle/>
                    <a:p>
                      <a:r>
                        <a:rPr lang="it-IT" b="1">
                          <a:latin typeface="Google Sans Text"/>
                        </a:rPr>
                        <a:t>Linguaggio</a:t>
                      </a:r>
                      <a:endParaRPr lang="it-IT"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C00000"/>
                          </a:solidFill>
                          <a:latin typeface="Google Sans Text"/>
                        </a:rPr>
                        <a:t>Sintassi rigida e operatori booleani (AND, OR, NEAR).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70C0"/>
                          </a:solidFill>
                          <a:latin typeface="Google Sans Text"/>
                        </a:rPr>
                        <a:t>Linguaggio naturale e discorsivo (come con un collega).</a:t>
                      </a:r>
                    </a:p>
                  </a:txBody>
                  <a:tcPr anchor="ctr"/>
                </a:tc>
              </a:tr>
              <a:tr h="894170">
                <a:tc>
                  <a:txBody>
                    <a:bodyPr/>
                    <a:lstStyle/>
                    <a:p>
                      <a:r>
                        <a:rPr lang="it-IT" b="1" u="sng" dirty="0">
                          <a:latin typeface="Google Sans Text"/>
                        </a:rPr>
                        <a:t>Input</a:t>
                      </a:r>
                      <a:endParaRPr lang="it-IT" u="sng" dirty="0"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Parole chiave e "codici di interrogazione".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Istruzioni strutturate: </a:t>
                      </a:r>
                      <a:r>
                        <a:rPr lang="it-IT" b="1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Ruolo, Contesto, Compito</a:t>
                      </a:r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.</a:t>
                      </a:r>
                    </a:p>
                  </a:txBody>
                  <a:tcPr anchor="ctr"/>
                </a:tc>
              </a:tr>
              <a:tr h="625919">
                <a:tc>
                  <a:txBody>
                    <a:bodyPr/>
                    <a:lstStyle/>
                    <a:p>
                      <a:r>
                        <a:rPr lang="it-IT" b="1" u="sng" dirty="0">
                          <a:latin typeface="Google Sans Text"/>
                        </a:rPr>
                        <a:t>Interazione</a:t>
                      </a:r>
                      <a:endParaRPr lang="it-IT" u="sng" dirty="0"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Interrogazione statica basata su ambiti definiti.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Dialogo dinamico che apprende e contestualizza.</a:t>
                      </a:r>
                    </a:p>
                  </a:txBody>
                  <a:tcPr anchor="ctr"/>
                </a:tc>
              </a:tr>
              <a:tr h="894170">
                <a:tc>
                  <a:txBody>
                    <a:bodyPr/>
                    <a:lstStyle/>
                    <a:p>
                      <a:r>
                        <a:rPr lang="it-IT" b="1" u="sng">
                          <a:latin typeface="Google Sans Text"/>
                        </a:rPr>
                        <a:t>Risultato</a:t>
                      </a:r>
                      <a:endParaRPr lang="it-IT" u="sng"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Elenco di documenti che contengono le parole cercate.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b="1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Generazione di risposte</a:t>
                      </a:r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, sintesi e analisi dei dati.</a:t>
                      </a:r>
                    </a:p>
                  </a:txBody>
                  <a:tcPr anchor="ctr"/>
                </a:tc>
              </a:tr>
              <a:tr h="625919">
                <a:tc>
                  <a:txBody>
                    <a:bodyPr/>
                    <a:lstStyle/>
                    <a:p>
                      <a:r>
                        <a:rPr lang="it-IT" b="1" u="sng">
                          <a:latin typeface="Google Sans Text"/>
                        </a:rPr>
                        <a:t>Obiettivo</a:t>
                      </a:r>
                      <a:endParaRPr lang="it-IT" u="sng"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Google Sans Text"/>
                        </a:rPr>
                        <a:t>Trovare il documento (Ricerca).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0070C0"/>
                          </a:solidFill>
                          <a:latin typeface="Google Sans Text"/>
                        </a:rPr>
                        <a:t>Risolvere il problema giuridico (Soluzione).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7345440" cy="1071570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RIEPILOGO DEI PUNTI CHIAVE </a:t>
            </a:r>
            <a: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643050"/>
            <a:ext cx="7345440" cy="4143404"/>
          </a:xfrm>
          <a:ln/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Visti gli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elementi informatici e le formule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con cui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l’intelligenza artificiale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simula il ragionamento umano, diventando così un compagno di viaggio a portata di telefonino, facciamo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un piccolo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riepilogo dei punti chiave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 cui tener conto in fase di ricerca. </a:t>
            </a:r>
          </a:p>
          <a:p>
            <a:pPr>
              <a:buNone/>
            </a:pPr>
            <a:endParaRPr lang="it-IT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L'Unità di misura: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 più la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parola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ma il "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concetto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“.</a:t>
            </a:r>
            <a:b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it-IT" sz="20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modalità di ricerca: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 più la 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stringa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rigida, ma il "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prompt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(il dialogo contestualizzato).</a:t>
            </a:r>
            <a:b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it-IT" sz="20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Logica: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 più la "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ricerca esatta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(trova o non trova), ma la "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probabilità semantica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(comprende, sintetizza e crea).</a:t>
            </a:r>
            <a:b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it-IT" sz="20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 Ruolo: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giurista non è più un semplice "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ricercatore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 dati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ma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anche un "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validatore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 contenuti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".</a:t>
            </a:r>
          </a:p>
          <a:p>
            <a:pPr lvl="0"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Validatore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controllore non perché l’IA è cattiva o impreparata ma perché potrebbe, o fraintendere la nostra richiesta e dare risposte affrettate piuttosto che non darle.</a:t>
            </a:r>
          </a:p>
          <a:p>
            <a:pPr lvl="0"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più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grande delusione per un sistema di "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intelligenza artificiale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è quella di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 poter dare una risposta,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quindi confidando sulla sua capacità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predittiva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interpreta e associa concetti a volte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azzardati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None/>
            </a:pPr>
            <a:endParaRPr lang="it-IT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2000" dirty="0">
              <a:solidFill>
                <a:srgbClr val="00539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7345440" cy="1071570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SINTESI SINTASSI E CONCETTO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71670" y="3214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3. La Logica</a:t>
            </a:r>
          </a:p>
          <a:p>
            <a:r>
              <a:rPr lang="it-IT" b="1" dirty="0" smtClean="0"/>
              <a:t>Ieri:</a:t>
            </a:r>
            <a:r>
              <a:rPr lang="it-IT" dirty="0" smtClean="0"/>
              <a:t> Ricerca Esatta (0 o 1, trova o non trova).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214414" y="1571612"/>
          <a:ext cx="7358114" cy="4933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95771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1. Ieri: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La Parola (Ricerca testuale semplice</a:t>
                      </a:r>
                      <a:endParaRPr lang="it-IT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Oggi: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Il 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Concetto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(Comprensione profonda).</a:t>
                      </a:r>
                    </a:p>
                    <a:p>
                      <a:endParaRPr lang="it-IT" sz="1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771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2. La Modalità</a:t>
                      </a:r>
                    </a:p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Ieri: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La "Stringa" (Sintassi rigida e fredda).</a:t>
                      </a:r>
                    </a:p>
                    <a:p>
                      <a:endParaRPr lang="it-IT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Oggi: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Il </a:t>
                      </a:r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Prompt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(Il dialogo contestualizzato).</a:t>
                      </a:r>
                    </a:p>
                    <a:p>
                      <a:endParaRPr lang="it-IT" sz="1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771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3. La Logica</a:t>
                      </a:r>
                    </a:p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Ieri: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Ricerca Esatta (0 o 1, trova o non trova).</a:t>
                      </a:r>
                    </a:p>
                    <a:p>
                      <a:endParaRPr lang="it-IT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Oggi: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Probabilità Semantica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(Sintetizza e crea soluzioni).</a:t>
                      </a:r>
                      <a:endParaRPr lang="it-IT" sz="1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4176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4. Il Nuovo Ruolo (Il punto più importante)</a:t>
                      </a:r>
                    </a:p>
                    <a:p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L'avvocato non è più solo un "estrattore di dati", ma diventa un </a:t>
                      </a:r>
                      <a:r>
                        <a:rPr lang="it-IT" sz="16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Validatore</a:t>
                      </a:r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di Contenuti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it-IT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Nota di cautela: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L'IA ha una natura 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predittiva</a:t>
                      </a:r>
                      <a:r>
                        <a:rPr lang="it-IT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: preferisce dare una risposta "azzardata" piuttosto che non darla affatto. Il tuo compito è il controllo qualità.</a:t>
                      </a:r>
                    </a:p>
                    <a:p>
                      <a:endParaRPr lang="it-IT" sz="1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altLang="zh-CN" sz="3200" dirty="0" smtClean="0">
                <a:solidFill>
                  <a:srgbClr val="0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COME IMPOSTARE UN "PROMPT"  </a:t>
            </a:r>
            <a:r>
              <a:rPr lang="it-IT" altLang="zh-CN" sz="2800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cs typeface="Arial" pitchFamily="34" charset="0"/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0" y="1500174"/>
          <a:ext cx="9072594" cy="507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553"/>
                <a:gridCol w="3233797"/>
                <a:gridCol w="4042244"/>
              </a:tblGrid>
              <a:tr h="375290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pitchFamily="34" charset="0"/>
                          <a:cs typeface="Arial" pitchFamily="34" charset="0"/>
                        </a:rPr>
                        <a:t>ELEMENTI NON OBBLICATORI MA CONSIGLIATI</a:t>
                      </a:r>
                      <a:endParaRPr lang="it-I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25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Ruoli</a:t>
                      </a:r>
                    </a:p>
                    <a:p>
                      <a:endParaRPr lang="it-IT" b="1" u="sng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sng" dirty="0" smtClean="0">
                          <a:solidFill>
                            <a:srgbClr val="005392"/>
                          </a:solidFill>
                          <a:latin typeface="Arial" pitchFamily="34" charset="0"/>
                          <a:cs typeface="Arial" pitchFamily="34" charset="0"/>
                        </a:rPr>
                        <a:t>Chi sono 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sng" dirty="0" smtClean="0">
                          <a:solidFill>
                            <a:srgbClr val="005392"/>
                          </a:solidFill>
                          <a:latin typeface="Arial" pitchFamily="34" charset="0"/>
                          <a:cs typeface="Arial" pitchFamily="34" charset="0"/>
                        </a:rPr>
                        <a:t>Chi deve essere l'IA</a:t>
                      </a:r>
                    </a:p>
                    <a:p>
                      <a:endParaRPr lang="it-IT" u="sng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Io sono un avvocato penalista.</a:t>
                      </a:r>
                    </a:p>
                    <a:p>
                      <a:r>
                        <a:rPr lang="it-IT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Tu agisci come un "</a:t>
                      </a:r>
                      <a:r>
                        <a:rPr lang="it-IT" u="sng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r>
                        <a:rPr lang="it-IT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creator"</a:t>
                      </a:r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7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Contesto</a:t>
                      </a:r>
                    </a:p>
                    <a:p>
                      <a:endParaRPr lang="it-IT" b="1" u="sng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sng" dirty="0" smtClean="0">
                          <a:solidFill>
                            <a:srgbClr val="005392"/>
                          </a:solidFill>
                          <a:latin typeface="Arial" pitchFamily="34" charset="0"/>
                          <a:cs typeface="Arial" pitchFamily="34" charset="0"/>
                        </a:rPr>
                        <a:t>Qual è il caso specifico</a:t>
                      </a:r>
                    </a:p>
                    <a:p>
                      <a:endParaRPr lang="it-IT" u="sng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Sto studiando un caso di diffamazione sui social network</a:t>
                      </a:r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80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Obiettivo</a:t>
                      </a:r>
                    </a:p>
                    <a:p>
                      <a:endParaRPr lang="it-IT" b="1" u="sng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sng" dirty="0" smtClean="0">
                          <a:solidFill>
                            <a:srgbClr val="005392"/>
                          </a:solidFill>
                          <a:latin typeface="Arial" pitchFamily="34" charset="0"/>
                          <a:cs typeface="Arial" pitchFamily="34" charset="0"/>
                        </a:rPr>
                        <a:t>Cosa deve produrre l’IA</a:t>
                      </a:r>
                    </a:p>
                    <a:p>
                      <a:endParaRPr lang="it-IT" u="sng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Vorrei</a:t>
                      </a:r>
                      <a:r>
                        <a:rPr lang="it-IT" sz="1800" u="sng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conoscere la legislazione applicabile alla vostra attività e le regole imposte per la divulgazione di informazioni personali.</a:t>
                      </a:r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805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Tanto per fare una precisazione riguardo ai ruoli</a:t>
                      </a:r>
                      <a:r>
                        <a:rPr lang="it-IT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 Una BANCA DATI viene creata o per un’esigenza interna dell’ente proprietario e/o per la vendita di un servizio e qui non sono richiesti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RUOLI</a:t>
                      </a:r>
                      <a:r>
                        <a:rPr lang="it-IT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, basta che il soggetto sia autorizzato all’accesso. Nemmeno gli archivi da consultare assumono un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RUOLO</a:t>
                      </a:r>
                      <a:r>
                        <a:rPr lang="it-IT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perché sono grandi contenitori ben strutturati consultabili astrattamente alle condizioni imposte dalla ricerca. Il risultato dipende dalle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cognizioni tecnico/giuridiche  del ricercatore</a:t>
                      </a:r>
                      <a:r>
                        <a:rPr lang="it-IT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, dalla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quantità dei contenuti </a:t>
                      </a:r>
                      <a:r>
                        <a:rPr lang="it-IT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e dall’elasticità del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software</a:t>
                      </a:r>
                      <a:r>
                        <a:rPr lang="it-IT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di ricerca: la BANCA DATI, </a:t>
                      </a:r>
                      <a:r>
                        <a:rPr lang="it-IT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 differenza dei BIG DATA gestiti dall’IA</a:t>
                      </a:r>
                      <a:r>
                        <a:rPr lang="it-IT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it-IT" sz="1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fornisce ma non collabora.</a:t>
                      </a:r>
                    </a:p>
                    <a:p>
                      <a:endParaRPr lang="it-IT" b="1" u="sng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rgbClr val="00539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I RUOLI</a:t>
            </a:r>
            <a:b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 TONO RILEVANZA E QUALITA’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-1" y="1571612"/>
          <a:ext cx="9144002" cy="528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32"/>
                <a:gridCol w="2780632"/>
                <a:gridCol w="3582738"/>
              </a:tblGrid>
              <a:tr h="711787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Obiettivo</a:t>
                      </a:r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Perché definire il Ruolo?</a:t>
                      </a:r>
                    </a:p>
                    <a:p>
                      <a:endParaRPr lang="it-IT" b="0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Risultato per il Professionista</a:t>
                      </a:r>
                    </a:p>
                    <a:p>
                      <a:r>
                        <a:rPr lang="it-IT" sz="18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Precisione</a:t>
                      </a:r>
                      <a:endParaRPr lang="it-IT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1787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Precisione</a:t>
                      </a:r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Riduce l'ambiguità delle risposte generiche.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Output pertinente e mirato al caso legale.</a:t>
                      </a:r>
                    </a:p>
                  </a:txBody>
                  <a:tcPr anchor="ctr"/>
                </a:tc>
              </a:tr>
              <a:tr h="711787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Profondità</a:t>
                      </a:r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Aumenta la rilevanza tecnica dell'analisi.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Approfondimento specialistico (non superficiale).</a:t>
                      </a:r>
                    </a:p>
                  </a:txBody>
                  <a:tcPr anchor="ctr"/>
                </a:tc>
              </a:tr>
              <a:tr h="969235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Linguaggio</a:t>
                      </a:r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Adatta il tono e il vocabolario al destinatario.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Documenti pronti per l'uso professionale.</a:t>
                      </a:r>
                    </a:p>
                  </a:txBody>
                  <a:tcPr anchor="ctr"/>
                </a:tc>
              </a:tr>
              <a:tr h="711787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Qualità</a:t>
                      </a:r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Calibra la complessità della risposta.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Migliore qualità complessiva dell'output.</a:t>
                      </a:r>
                    </a:p>
                  </a:txBody>
                  <a:tcPr anchor="ctr"/>
                </a:tc>
              </a:tr>
              <a:tr h="1470006">
                <a:tc gridSpan="3">
                  <a:txBody>
                    <a:bodyPr/>
                    <a:lstStyle/>
                    <a:p>
                      <a:pPr marL="0" lvl="0" indent="0" algn="just" eaLnBrk="0" fontAlgn="base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>
                          <a:tab pos="449263" algn="l"/>
                        </a:tabLst>
                      </a:pPr>
                      <a:r>
                        <a:rPr lang="it-IT" sz="1000" b="1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Esempi: 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Sono un </a:t>
                      </a:r>
                      <a:r>
                        <a:rPr lang="it-IT" sz="10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avvocato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: mi serve sapere quando e come si applica </a:t>
                      </a:r>
                      <a:r>
                        <a:rPr lang="it-IT" sz="10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0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usucapione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(Si avrà una risposta professionale, breve e concisa).</a:t>
                      </a:r>
                    </a:p>
                    <a:p>
                      <a:pPr marL="0" lvl="0" indent="0" algn="just" eaLnBrk="0" fontAlgn="base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>
                          <a:tab pos="449263" algn="l"/>
                        </a:tabLst>
                      </a:pP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Sono un proprietario terriero: spiegami come posso ampliare le mie conoscenze sulla </a:t>
                      </a:r>
                      <a:r>
                        <a:rPr lang="it-IT" sz="10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perdita della proprietà</a:t>
                      </a:r>
                      <a:r>
                        <a:rPr lang="it-IT" sz="10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 favore del confinante (</a:t>
                      </a:r>
                      <a:r>
                        <a:rPr lang="it-IT" sz="1000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si avrà una risposta più confidenziale e predittiva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, corroborata da suggerimenti e dettagli noti al giurista, ma non ad un uomo di campagna. </a:t>
                      </a:r>
                    </a:p>
                    <a:p>
                      <a:pPr marL="0" indent="0" algn="just" eaLnBrk="0" fontAlgn="base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>
                          <a:tab pos="449263" algn="l"/>
                        </a:tabLst>
                      </a:pPr>
                      <a:endParaRPr lang="it-IT" sz="1000" u="sng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 eaLnBrk="0" fontAlgn="base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>
                          <a:tab pos="449263" algn="l"/>
                        </a:tabLst>
                      </a:pP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Oltre a ciò, definire i </a:t>
                      </a:r>
                      <a:r>
                        <a:rPr lang="it-IT" sz="10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ruoli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è importante anche per </a:t>
                      </a:r>
                      <a:r>
                        <a:rPr lang="it-IT" sz="10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orientare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l’</a:t>
                      </a:r>
                      <a:r>
                        <a:rPr lang="it-IT" sz="1000" b="1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IA</a:t>
                      </a:r>
                      <a:r>
                        <a:rPr lang="it-IT" sz="1000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nel suggerire le richieste che noi possiamo fare </a:t>
                      </a:r>
                      <a:r>
                        <a:rPr lang="it-IT" sz="10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dopo ogni sua risposta</a:t>
                      </a:r>
                      <a:r>
                        <a:rPr lang="it-IT" sz="10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3200" dirty="0" smtClean="0">
                <a:solidFill>
                  <a:srgbClr val="0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PROMPTING E </a:t>
            </a:r>
            <a:r>
              <a:rPr lang="it-IT" altLang="zh-CN" sz="2800" b="1" dirty="0" smtClean="0">
                <a:solidFill>
                  <a:schemeClr val="bg1"/>
                </a:solidFill>
                <a:latin typeface="Arial Black" pitchFamily="34" charset="0"/>
                <a:ea typeface="NSimSun" pitchFamily="49" charset="-122"/>
                <a:cs typeface="Arial" pitchFamily="34" charset="0"/>
              </a:rPr>
              <a:t>CONTESTO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214414" y="2071678"/>
          <a:ext cx="7215237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489"/>
                <a:gridCol w="2223874"/>
                <a:gridCol w="2223874"/>
              </a:tblGrid>
              <a:tr h="109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​</a:t>
                      </a:r>
                      <a:r>
                        <a:rPr kumimoji="0" lang="it-IT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Definizione del Dominio</a:t>
                      </a:r>
                      <a:endParaRPr kumimoji="0" lang="it-IT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Cerca nell'ambito della responsabilità extracontrattuale..."  </a:t>
                      </a:r>
                      <a:endParaRPr lang="it-IT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Questo limita il campo semantico</a:t>
                      </a:r>
                      <a:endParaRPr lang="it-IT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8838">
                <a:tc>
                  <a:txBody>
                    <a:bodyPr/>
                    <a:lstStyle/>
                    <a:p>
                      <a:r>
                        <a:rPr kumimoji="0" lang="it-IT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Specificazione Semantica</a:t>
                      </a:r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" ...con particolare attenzione al nesso di causalità e al danno biologico."  </a:t>
                      </a:r>
                      <a:endParaRPr lang="it-IT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Questo orienta i vettori verso il nucleo del problema</a:t>
                      </a:r>
                      <a:endParaRPr lang="it-IT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8838">
                <a:tc>
                  <a:txBody>
                    <a:bodyPr/>
                    <a:lstStyle/>
                    <a:p>
                      <a:r>
                        <a:rPr kumimoji="0" lang="it-IT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Vincolo di Output</a:t>
                      </a:r>
                      <a:endParaRPr lang="it-IT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Esponi i risultati in forma di parere legale </a:t>
                      </a:r>
                      <a:r>
                        <a:rPr kumimoji="0" lang="it-IT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pro-veritate</a:t>
                      </a:r>
                      <a:endParaRPr lang="it-IT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Questo definisce lo stile e la grammatica della risposta</a:t>
                      </a:r>
                      <a:endParaRPr lang="it-IT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071538" y="214290"/>
            <a:ext cx="7242636" cy="953311"/>
          </a:xfrm>
          <a:prstGeom prst="rect">
            <a:avLst/>
          </a:prstGeom>
          <a:solidFill>
            <a:srgbClr val="0070C0"/>
          </a:solidFill>
          <a:ln w="9525" cap="flat">
            <a:solidFill>
              <a:srgbClr val="4F81BD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INTELLIGENZA </a:t>
            </a:r>
            <a:r>
              <a:rPr lang="it-IT" sz="3200" b="1" dirty="0" smtClean="0">
                <a:solidFill>
                  <a:schemeClr val="bg1"/>
                </a:solidFill>
                <a:latin typeface="Arial Black" pitchFamily="34" charset="0"/>
              </a:rPr>
              <a:t>ARTIFICIALE</a:t>
            </a:r>
            <a:endParaRPr lang="it-IT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437120" y="2732066"/>
            <a:ext cx="7345440" cy="203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214414" y="1643050"/>
            <a:ext cx="4143404" cy="1643074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EBF1DE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b="1" dirty="0">
                <a:solidFill>
                  <a:srgbClr val="005392"/>
                </a:solidFill>
              </a:rPr>
              <a:t>Mente umana </a:t>
            </a:r>
            <a:r>
              <a:rPr lang="it-IT" b="1" dirty="0">
                <a:solidFill>
                  <a:srgbClr val="FF0000"/>
                </a:solidFill>
                <a:latin typeface="Arial Black" pitchFamily="34" charset="0"/>
              </a:rPr>
              <a:t>che grazie alla propria intelligenza </a:t>
            </a:r>
            <a:r>
              <a:rPr lang="it-IT" b="1" dirty="0" smtClean="0">
                <a:solidFill>
                  <a:srgbClr val="FF0000"/>
                </a:solidFill>
                <a:latin typeface="Arial Black" pitchFamily="34" charset="0"/>
              </a:rPr>
              <a:t>(capacità di apprendimento, esperienza e logica) </a:t>
            </a:r>
            <a:r>
              <a:rPr lang="it-IT" sz="2400" b="1" dirty="0" smtClean="0">
                <a:solidFill>
                  <a:srgbClr val="005392"/>
                </a:solidFill>
              </a:rPr>
              <a:t>apprende, elabora ed esegue.</a:t>
            </a:r>
            <a:endParaRPr lang="it-IT" sz="2400" b="1" dirty="0">
              <a:solidFill>
                <a:srgbClr val="005392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 flipH="1">
            <a:off x="3134881" y="1077083"/>
            <a:ext cx="717120" cy="783333"/>
          </a:xfrm>
          <a:custGeom>
            <a:avLst/>
            <a:gdLst>
              <a:gd name="G0" fmla="+- 21600 0 0"/>
              <a:gd name="G1" fmla="+- 21600 0 0"/>
            </a:gdLst>
            <a:ahLst/>
            <a:cxnLst>
              <a:cxn ang="0">
                <a:pos x="0" y="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 cap="flat">
            <a:solidFill>
              <a:srgbClr val="4A7EBB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2547360" cy="16430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4518" name="Freeform 6"/>
          <p:cNvSpPr>
            <a:spLocks/>
          </p:cNvSpPr>
          <p:nvPr/>
        </p:nvSpPr>
        <p:spPr bwMode="auto">
          <a:xfrm>
            <a:off x="5747040" y="1077083"/>
            <a:ext cx="1306080" cy="1827776"/>
          </a:xfrm>
          <a:custGeom>
            <a:avLst/>
            <a:gdLst>
              <a:gd name="G0" fmla="+- 21600 0 0"/>
              <a:gd name="G1" fmla="+- 21600 0 0"/>
            </a:gdLst>
            <a:ahLst/>
            <a:cxnLst>
              <a:cxn ang="0">
                <a:pos x="0" y="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 cap="flat">
            <a:solidFill>
              <a:srgbClr val="4A7EBB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500306"/>
            <a:ext cx="2916000" cy="21772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64520" name="Group 8"/>
          <p:cNvGraphicFramePr>
            <a:graphicFrameLocks noGrp="1"/>
          </p:cNvGraphicFramePr>
          <p:nvPr/>
        </p:nvGraphicFramePr>
        <p:xfrm>
          <a:off x="5072066" y="5000636"/>
          <a:ext cx="3953852" cy="1000132"/>
        </p:xfrm>
        <a:graphic>
          <a:graphicData uri="http://schemas.openxmlformats.org/drawingml/2006/table">
            <a:tbl>
              <a:tblPr/>
              <a:tblGrid>
                <a:gridCol w="395385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NSimSun"/>
                          <a:cs typeface="Arial" pitchFamily="34" charset="0"/>
                        </a:rPr>
                        <a:t>TECNOLOGIE IN GRADO </a:t>
                      </a:r>
                      <a:r>
                        <a:rPr lang="it-IT" sz="1400" b="1" kern="1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NSimSun"/>
                          <a:cs typeface="Arial" pitchFamily="34" charset="0"/>
                        </a:rPr>
                        <a:t>DI</a:t>
                      </a:r>
                      <a:r>
                        <a:rPr lang="it-IT" sz="1400" b="1" kern="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NSimSun"/>
                          <a:cs typeface="Arial" pitchFamily="34" charset="0"/>
                        </a:rPr>
                        <a:t> ELABORARE COSE FINO AD ORA RISERVATE  DELL’INTELLETTO UMANO.</a:t>
                      </a:r>
                      <a:endParaRPr lang="it-IT" sz="1400" b="0" i="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2944" marR="82944" marT="74495" marB="55294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3200" dirty="0" smtClean="0">
                <a:solidFill>
                  <a:srgbClr val="000000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​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PROMPT </a:t>
            </a:r>
            <a:r>
              <a:rPr lang="it-IT" altLang="zh-CN" sz="2800" b="1" dirty="0" smtClean="0">
                <a:solidFill>
                  <a:schemeClr val="bg1"/>
                </a:solidFill>
                <a:latin typeface="Arial Black" pitchFamily="34" charset="0"/>
                <a:ea typeface="NSimSun" pitchFamily="49" charset="-122"/>
                <a:cs typeface="Arial" pitchFamily="34" charset="0"/>
              </a:rPr>
              <a:t>E CAMPO SEMANTICO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142976" y="1645920"/>
          <a:ext cx="750099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093"/>
                <a:gridCol w="2311949"/>
                <a:gridCol w="2311949"/>
              </a:tblGrid>
              <a:tr h="109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​</a:t>
                      </a:r>
                      <a:r>
                        <a:rPr kumimoji="0" lang="it-IT" altLang="zh-CN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NSimSun" pitchFamily="49" charset="-122"/>
                          <a:cs typeface="Arial" pitchFamily="34" charset="0"/>
                        </a:rPr>
                        <a:t>Il concetto di " Intorno Semantico" </a:t>
                      </a:r>
                      <a:endParaRPr kumimoji="0" lang="it-IT" altLang="zh-CN" sz="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b="0" kern="1200" dirty="0" smtClean="0">
                          <a:solidFill>
                            <a:srgbClr val="00539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vecchia stringa è come un mirino laser (colpisce solo il punto esatto), </a:t>
                      </a:r>
                      <a:endParaRPr lang="it-IT" b="0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b="0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Il </a:t>
                      </a:r>
                      <a:r>
                        <a:rPr kumimoji="0" lang="it-IT" sz="1800" b="0" u="sng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Prompt</a:t>
                      </a:r>
                      <a:r>
                        <a:rPr kumimoji="0" lang="it-IT" sz="1800" b="0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è come una lampada che illumina un'intera stanza (il concetto e tutto ciò che lo circonda).</a:t>
                      </a:r>
                      <a:endParaRPr lang="it-IT" b="0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8838">
                <a:tc>
                  <a:txBody>
                    <a:bodyPr/>
                    <a:lstStyle/>
                    <a:p>
                      <a:r>
                        <a:rPr kumimoji="0" lang="it-IT" sz="1800" b="1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fine della "Dittatura del Lessico" </a:t>
                      </a:r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it-IT" sz="1800" i="1" kern="1200" dirty="0" smtClean="0">
                          <a:solidFill>
                            <a:srgbClr val="00539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"Non dovete più preoccuparvi di inserire tutti i sinonimi possibili con l'operatore OR" </a:t>
                      </a:r>
                      <a:endParaRPr kumimoji="0" lang="it-IT" sz="1800" kern="1200" dirty="0">
                        <a:solidFill>
                          <a:srgbClr val="00539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i="1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L'algoritmo sa già che 'recesso' e 'risoluzione' sono parenti stretti</a:t>
                      </a:r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8838">
                <a:tc>
                  <a:txBody>
                    <a:bodyPr/>
                    <a:lstStyle/>
                    <a:p>
                      <a:r>
                        <a:rPr kumimoji="0" lang="it-IT" sz="1800" b="1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Il rischio del " Rumore" </a:t>
                      </a:r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kern="1200" dirty="0" smtClean="0">
                          <a:solidFill>
                            <a:srgbClr val="00539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Essendo una ricerca più ampia, l'IA può essere "chiacchierona" . </a:t>
                      </a:r>
                      <a:endParaRPr lang="it-IT" dirty="0">
                        <a:solidFill>
                          <a:srgbClr val="00539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800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Il bravo ricercatore oggi è quello che sa dare </a:t>
                      </a:r>
                      <a:r>
                        <a:rPr kumimoji="0" lang="it-IT" sz="1800" b="1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limiti</a:t>
                      </a:r>
                      <a:r>
                        <a:rPr kumimoji="0" lang="it-IT" sz="1800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it-IT" sz="1800" u="sng" kern="12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</a:t>
                      </a:r>
                      <a:r>
                        <a:rPr kumimoji="0" lang="it-IT" sz="1800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it-IT" sz="1800" i="1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 Cerca solo in ambito civilistico" </a:t>
                      </a:r>
                      <a:r>
                        <a:rPr kumimoji="0" lang="it-IT" sz="1800" u="sng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it-IT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428736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PERICOLI E LIMITI DELLA SEMANTICA:</a:t>
            </a:r>
            <a:r>
              <a:rPr lang="it-IT" sz="2800" b="1" dirty="0" smtClean="0">
                <a:latin typeface="Arial Black" pitchFamily="34" charset="0"/>
              </a:rPr>
              <a:t> </a:t>
            </a:r>
            <a:br>
              <a:rPr lang="it-IT" sz="2800" b="1" dirty="0" smtClean="0">
                <a:latin typeface="Arial Black" pitchFamily="34" charset="0"/>
              </a:rPr>
            </a:b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LE “ALLUCINAZIONI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” </a:t>
            </a: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ts val="1500"/>
              </a:lnSpc>
              <a:buNone/>
            </a:pP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L’IA darà sempre e comunque una risposta, se non sa inventa con "compiacenza". </a:t>
            </a:r>
          </a:p>
          <a:p>
            <a:pPr indent="0" algn="just">
              <a:lnSpc>
                <a:spcPts val="1500"/>
              </a:lnSpc>
              <a:buNone/>
            </a:pP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L’IA è bravissima ad associare concetti, ma i riferimenti normativi o i numeri di sentenza vanno sempre "verificati"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Questo perché quando non ha un "accesso diretto"  ai database istituzionali  e/o a pagamento, può incappare in errori di precisione prendendo delle "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allucinazioni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fuorviando così i risultati.</a:t>
            </a:r>
          </a:p>
          <a:p>
            <a:pPr lvl="0" indent="0" algn="just">
              <a:lnSpc>
                <a:spcPts val="1500"/>
              </a:lnSpc>
              <a:buNone/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 ALLUCINAZIONI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0" algn="just">
              <a:lnSpc>
                <a:spcPts val="1500"/>
              </a:lnSpc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una sentenza non è molto famosa, potrebbe confondere il numero o l'anno magari perché  "statisticamente" quei numeri appaiono spesso insieme in quel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contesto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0" algn="just">
              <a:lnSpc>
                <a:spcPts val="1500"/>
              </a:lnSpc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Mancanza di testualità: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si chiede "Cosa dice esattamente il terzo comma dell’art. 1218 c.c." , l’IA potrebbe fallire, perché ricorda il </a:t>
            </a:r>
            <a:r>
              <a:rPr lang="it-IT" sz="2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concetto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(la semantica), ma non fa la </a:t>
            </a:r>
            <a:r>
              <a:rPr lang="it-IT" sz="2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scansione fotostatica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 codice.</a:t>
            </a:r>
          </a:p>
          <a:p>
            <a:pPr indent="0" algn="just">
              <a:lnSpc>
                <a:spcPts val="1500"/>
              </a:lnSpc>
              <a:buNone/>
            </a:pP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breve: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L’IA, come abbiamo visto, attinge da tutto ciò che è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pubblico e digitale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0" algn="just">
              <a:lnSpc>
                <a:spcPts val="1500"/>
              </a:lnSpc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Quindi il consiglio per il giurista moderno è:</a:t>
            </a:r>
          </a:p>
          <a:p>
            <a:pPr indent="0" algn="just">
              <a:lnSpc>
                <a:spcPts val="1500"/>
              </a:lnSpc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Usare l’IA per la ricerca, la scrittura la sintesi 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etc.</a:t>
            </a:r>
          </a:p>
          <a:p>
            <a:pPr indent="0" algn="just">
              <a:lnSpc>
                <a:spcPts val="1500"/>
              </a:lnSpc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Verificare le risposte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consultando poi una banca dati ufficiale (come la Gazzetta Ufficiale o l’</a:t>
            </a:r>
            <a:r>
              <a:rPr lang="it-IT" sz="2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Italgiure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per la "vidimazione" finale (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VALIDATORE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LA "BUSSOLA SEMANTICA" E ANALISI DEI SIGNIFICATI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Abbiamo visto che il colloquio da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grammaticale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con l’IA è diventato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semantico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”. L’analisi semantica che fa l’IA è un po’ come il lavoro di un detective che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cerca di orientarsi nel significato dei dati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come fa, in senso metaforico, una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bussola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".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Questa "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analisi del significato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aiuta i computer a comprendere cosa intendono le persone quando scrivono o parlano.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CASO STUDIO: IL LEMMA "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DISCREZIONALITÀ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</a:t>
            </a:r>
            <a:endParaRPr lang="it-IT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 un software di vecchia generazione, la parola è una sola. Per la 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"bussola" 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dell'IA, la parola cambia natura a seconda della "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forza di gravità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delle parole 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vicine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Contesto: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nel </a:t>
            </a:r>
            <a:r>
              <a:rPr lang="it-IT" sz="14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prompt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scriviamo: </a:t>
            </a:r>
            <a:r>
              <a:rPr lang="it-IT" sz="14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Valutazione della discrezionalità nel piano regolatore</a:t>
            </a:r>
            <a:r>
              <a:rPr lang="it-IT" sz="14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l’attrazione semantica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collega in automatico parole come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merito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opportunità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pianificazione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parole che diventano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magneti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in forma numerica programmati nel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MODELLO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(NLP).</a:t>
            </a:r>
            <a:endParaRPr lang="it-IT" sz="14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​Risultato IA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L'IA orienta la risposta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sull'insindacabilità del merito amministrativo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parte del giudice.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(AMBITO)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it-IT" sz="1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Contesto: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scriviamo: </a:t>
            </a:r>
            <a:r>
              <a:rPr lang="it-IT" sz="14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Eccesso di potere per difetto di istruttoria nella discrezionalità tecnica"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​</a:t>
            </a:r>
            <a:b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Attrazione Semantica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Parole come "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perizia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"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parametro tecnico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, "</a:t>
            </a:r>
            <a:r>
              <a:rPr lang="it-IT" sz="14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sindacabilità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, "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punteggio gara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Risultato IA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La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bussola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 sposta verso il 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controllo del </a:t>
            </a:r>
            <a:r>
              <a:rPr lang="it-IT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giudice amministrativo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sulla logicità e coerenza del processo valutativo. </a:t>
            </a:r>
            <a:r>
              <a:rPr lang="it-IT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(AMBITO)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LA "BUSSOLA SEMANTICA"  PER LA DEFINIZIONE DEGLI " AMBITI" 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142976" y="1714488"/>
            <a:ext cx="7345440" cy="4286280"/>
          </a:xfrm>
          <a:ln/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 rendere il concetto SEMPLICE, possiamo usare l'esempio di una parola comune come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Cade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verbo al presente di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"Cadere".</a:t>
            </a:r>
          </a:p>
          <a:p>
            <a:pPr mar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una BANCA DATI classica non avrei neppure potuto usarla perché i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verbi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vanno inseriti all’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infinito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i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sostantivi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maschile singolare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e comunque con cadere avrei selezionato un mondo di documenti. Inserendo altre parole intervallate da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operatori logici e/o contestuali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seguendo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logica del combaciamento perfetto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otterrò la somma dei documenti che contengono tutte le parole inserite nella </a:t>
            </a:r>
            <a:r>
              <a:rPr lang="it-IT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stringa di ricerca,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indipendente dal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significato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che hanno tali termini o numeri.</a:t>
            </a:r>
          </a:p>
          <a:p>
            <a:pPr marL="0" indent="0">
              <a:lnSpc>
                <a:spcPts val="1560"/>
              </a:lnSpc>
              <a:spcBef>
                <a:spcPts val="0"/>
              </a:spcBef>
              <a:buNone/>
            </a:pPr>
            <a:endParaRPr lang="it-IT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 cosa fa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l’intelligenza artificiale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 può "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cadere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dal marciapiede o da un albero (e ci si fa male) o in guerra, (allora si muore) ma vediamo tale termine applicato al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linguaggio giuridico/burocratico:</a:t>
            </a:r>
          </a:p>
          <a:p>
            <a:pPr marL="0" lv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Es.: "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seduta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cade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per mancanza di numero legale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L'IA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percepisce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l'estinzione di un organo collegiale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orienta la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bussola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verso l’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AMBITO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Diritto degli enti locali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it-IT" sz="20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Es.: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 termine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cade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un giorno festivo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&gt; L'IA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percepisce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la proroga di diritto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Diritto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processuale).</a:t>
            </a:r>
            <a:endParaRPr lang="it-IT" sz="20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"L'albero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cade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sulla vettura in sosta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 L'IA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percepisce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"responsabilità da custodia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 (Art. 2051 c.c. e demanio).</a:t>
            </a:r>
          </a:p>
          <a:p>
            <a:pPr marL="0" lvl="0" indent="0">
              <a:lnSpc>
                <a:spcPts val="1560"/>
              </a:lnSpc>
              <a:spcBef>
                <a:spcPts val="0"/>
              </a:spcBef>
              <a:buNone/>
            </a:pP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definizione degli "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AMBITI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è importante per il proseguo della ricerca nel momento in cui si apre il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DIALOGO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l’IA.</a:t>
            </a:r>
            <a:endParaRPr lang="it-IT" sz="2000" u="sng" dirty="0" smtClean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sz="2800" dirty="0" smtClean="0"/>
              <a:t> 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DIALOGARE CON L'INTELLIGENZA ARTIFICIALE (IA) </a:t>
            </a:r>
            <a:br>
              <a:rPr lang="it-IT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it-IT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it-IT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 ottenere suggerimenti efficaci l’IA richiede chiarezza e un approccio conversazionale,  come già detto, bisogna trattarla come un </a:t>
            </a:r>
            <a:r>
              <a:rPr lang="it-IT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collaboratore</a:t>
            </a:r>
            <a:r>
              <a:rPr lang="it-IT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piuttosto che un semplice motore di ricerca conversazionale. </a:t>
            </a:r>
          </a:p>
          <a:p>
            <a:pPr marL="0" indent="0">
              <a:lnSpc>
                <a:spcPts val="1500"/>
              </a:lnSpc>
              <a:buNone/>
            </a:pP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BANCHE DATI classiche utilizzano programmi per il raffinamento della ricerca, ma i BIG DATA fanno qualcosa più perché una volta stabiliti "</a:t>
            </a: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ruoli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, "</a:t>
            </a: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contesto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e "</a:t>
            </a: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ambiti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, dopo la prima risposta si può raffinare la ricerca chiedendo:</a:t>
            </a:r>
            <a:b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Approfondimenti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"Puoi spiegarmi meglio il </a:t>
            </a:r>
            <a:r>
              <a:rPr lang="it-IT" sz="19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punto…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." </a:t>
            </a:r>
            <a:b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Alternative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"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Suggeriscimi un approccio più …" </a:t>
            </a:r>
            <a:b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Correggi la rotta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"Non era quello che intendevo, preferirei qualcosa di più orientato </a:t>
            </a:r>
            <a:r>
              <a:rPr lang="it-IT" sz="19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verso…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b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Suggerimenti per ottimizzare le Risposte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"Dammi un idea per orientale al meglio la mia ricerca </a:t>
            </a:r>
            <a:r>
              <a:rPr lang="it-IT" sz="19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su…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."  </a:t>
            </a:r>
            <a:b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it-IT" sz="19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Nell’instaurare la </a:t>
            </a:r>
            <a:r>
              <a:rPr lang="it-IT" sz="19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conversazione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oltre alla 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chiarezza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occorre 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sinteticità,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come si è accennato, precisare dei 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vincoli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": 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Chiedere cioè varianti linguistiche (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formale, amichevole, conciso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per trovare lo stile più adatto alle nostre esigenze.</a:t>
            </a:r>
          </a:p>
          <a:p>
            <a:pPr marL="0" indent="0">
              <a:lnSpc>
                <a:spcPts val="1500"/>
              </a:lnSpc>
              <a:buNone/>
            </a:pP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lnSpc>
                <a:spcPts val="1500"/>
              </a:lnSpc>
              <a:buNone/>
            </a:pP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abbiamo già accennato , succede spesso che impostiamo male la ricerca, </a:t>
            </a:r>
            <a:r>
              <a:rPr lang="it-IT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l’IA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 ne accorge e allora </a:t>
            </a: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suggerisce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ogni fase del nostro colloquio ciò che non abbiamo chiesto per errore o per dimenticanza. Le sue risposte non finiscono mai con una </a:t>
            </a: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conclusione del discorso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ma lasciando sempre una </a:t>
            </a:r>
            <a:r>
              <a:rPr lang="it-IT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porta aperta a tante alternative</a:t>
            </a:r>
            <a:r>
              <a:rPr lang="it-IT" sz="19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it-IT" sz="2000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it-IT" sz="2800" dirty="0" smtClean="0"/>
              <a:t> 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PERCHE’ SPECIFICARE IL TONO E LO STILE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Specificare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il 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tono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lo 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stile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della richiesta modifica il modo in cui l’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IA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sceglie le parole, la struttura delle frasi e la lunghezza del testo. Ecco cosa cambia a seconda della nostra specificazione.</a:t>
            </a:r>
          </a:p>
          <a:p>
            <a:pPr marL="0" indent="0" algn="just">
              <a:spcBef>
                <a:spcPts val="0"/>
              </a:spcBef>
            </a:pP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Risposta Amichevole: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Usa un tono caloroso, informale e colloquiale (dandoti del "tu”). È come fare una chiacchierata con un conoscente; potrebbe usare espressioni più leggere o </a:t>
            </a:r>
            <a:r>
              <a:rPr lang="it-IT" sz="16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emoticons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 rendere il dialogo più vicino e spontaneo.</a:t>
            </a:r>
          </a:p>
          <a:p>
            <a:pPr marL="0" indent="0" algn="just">
              <a:spcBef>
                <a:spcPts val="0"/>
              </a:spcBef>
            </a:pP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Risposta Formale: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Utilizza un linguaggio preciso, professionale e distaccato (spesso dandoti del "lei" ). Le frasi sono strutturate con cura, evita slang o abbreviazioni e si concentra sulla massima cortesia e rispetto delle convenzioni comunicative.</a:t>
            </a:r>
          </a:p>
          <a:p>
            <a:pPr marL="0" indent="0" algn="just">
              <a:spcBef>
                <a:spcPts val="0"/>
              </a:spcBef>
            </a:pP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Risposta Concisa: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 dritto al punto. Elimina i preamboli, le spiegazioni superflue e i convenevoli. È lo stile ideale se hai poco tempo e ti servono solo i fatti o le istruzioni essenziali, spesso presentati sotto forma di elenco puntato.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considerazione della variabilità (emotiva) delle risposte siamo tentati di affermare che l’IA abbia una capacità di interpretazione 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umanoide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che la sua affabilità sia dettata da 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sentimenti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ispirati da 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un’anima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Per quanto la cosa dispiaccia, non è così, possiamo essere colleghi di lavoro ma non amici.</a:t>
            </a:r>
            <a:endParaRPr lang="it-IT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VUOTO EMOTIVO DELL’IA</a:t>
            </a:r>
            <a:b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it-IT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714488"/>
            <a:ext cx="7488316" cy="5143512"/>
          </a:xfrm>
          <a:ln/>
        </p:spPr>
        <p:txBody>
          <a:bodyPr>
            <a:normAutofit/>
          </a:bodyPr>
          <a:lstStyle/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L’AI </a:t>
            </a:r>
            <a:r>
              <a:rPr lang="it-IT" sz="16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europeo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(il Regolamento UE 2024/1689) affronta il "vuoto emotivo",  non cercando di dare un'anima all’IA, ma focalizzandosi sulla gestione del rischio e sulla trasparenza.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Ecco i punti chiave che un giurista potrebbe trovare interessanti: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endParaRPr lang="it-I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L'obbligo di "Non Inganno"  (Trasparenza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Proprio perché l’IA può 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simulare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sentimenti o empatia in modo molto convincente, l'AI </a:t>
            </a:r>
            <a:r>
              <a:rPr lang="it-IT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introduce obblighi severi di trasparenza. L'utente deve sempre essere consapevole di interagire con una macchina.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</a:pPr>
            <a:endParaRPr lang="it-I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La "</a:t>
            </a:r>
            <a:r>
              <a:rPr lang="it-IT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Oversight</a:t>
            </a:r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  (Supervisione Umana)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regolamento stabilisce che, per i sistemi ad alto rischio, deve esserci sempre un intervento umano. 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</a:pPr>
            <a:endParaRPr lang="it-IT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</a:pP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Il divieto di "Riconoscimento delle Emozioni"  in certi ambiti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buNone/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L'IA può analizzare le espressioni facciali o il tono della voce per “indovinare"  cosa prova una persona. L'AI </a:t>
            </a:r>
            <a:r>
              <a:rPr lang="it-IT" sz="16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proibisce l'uso di questi sistemi sul luogo di lavoro o nelle scuole.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</a:pPr>
            <a:endParaRPr lang="it-IT" sz="16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1600"/>
              </a:lnSpc>
              <a:spcBef>
                <a:spcPts val="0"/>
              </a:spcBef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4.La "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mancanza di sentimenti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è trattata come una caratteristica tecnica che richiede tutele speciali affinché l'utente non venga manipolato dall'illusione di un'umanità che non esiste.</a:t>
            </a:r>
          </a:p>
          <a:p>
            <a:endParaRPr 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chemeClr val="bg1"/>
                </a:solidFill>
              </a:rPr>
              <a:t>" BUSSOLA SEMANTICA"  E LA POSIZIONE DEI "TOKEN" 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571612"/>
            <a:ext cx="7488316" cy="4786346"/>
          </a:xfrm>
          <a:ln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​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Dopo una breve escursione sentimentale, torniamo alla nostra "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bussola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Ecco come potremmo rappresentare graficamente il concetto con la parola  "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ATTO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Immaginiamo un piano cartesiano dove la posizione di una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parola/</a:t>
            </a:r>
            <a:r>
              <a:rPr lang="it-IT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token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u="sng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come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ATTO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non è fissa, ma viene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attratta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 dai termini vicini.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nel </a:t>
            </a:r>
            <a:r>
              <a:rPr lang="it-IT" sz="16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prompt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compaiono termini come 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legittimità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”,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procedimento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 ,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silenzio-assenso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​​ La ricerca va a 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Nord (Diritto Sostanziale):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compaiono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ricorso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",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TAR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",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sospensiva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",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giurisdizione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la ricerca va a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Sud (Diritto Processuale)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"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atto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 è vicino a "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teatrale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o "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generosità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". La ricerca va a 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 (Linguaggio Comune)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Ora immaginiamo che ogni 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parola/</a:t>
            </a:r>
            <a:r>
              <a:rPr lang="it-IT" sz="16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toke</a:t>
            </a:r>
            <a:r>
              <a:rPr lang="it-IT" sz="16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sia un 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punto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GPS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"Diritto"  (Giuridico)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 coordinate: Nord 100, Est 50.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"Diritto"  (Direzione)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 coordinate: Sud 20, Ovest 80.  (Sono lontanissimi).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Quando viene scritta una frase in 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l’IA somma queste coordinate e vede dove punta la bussola. Se la media delle parole punta verso 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"Tribunale" 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l’IA scarta il significato 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stradale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sceglie quello 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legale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​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ESEMPI </a:t>
            </a:r>
            <a:r>
              <a:rPr lang="it-IT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RICERCA</a:t>
            </a:r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714488"/>
            <a:ext cx="7488316" cy="4643470"/>
          </a:xfrm>
          <a:ln/>
        </p:spPr>
        <p:txBody>
          <a:bodyPr>
            <a:normAutofit/>
          </a:bodyPr>
          <a:lstStyle/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Ecco alcuni esempi pratici di ricerca concettuale.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abbiamo visto, con l’IA invece di cercare combinazioni rigide di termini, si possono descrivere le situazione così come le si comunicherebbero ad un collega di studio. ​​</a:t>
            </a:r>
          </a:p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endParaRPr lang="it-IT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Esempio di </a:t>
            </a:r>
            <a:r>
              <a:rPr lang="it-IT" sz="14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"Trova sentenze della Cassazione degli ultimi tre anni riguardanti la responsabilità civile del gestore di un sentiero escursionistico interrotto per caduta massi."</a:t>
            </a:r>
          </a:p>
          <a:p>
            <a:pPr marL="0" indent="0" algn="just">
              <a:lnSpc>
                <a:spcPts val="1400"/>
              </a:lnSpc>
              <a:spcBef>
                <a:spcPts val="600"/>
              </a:spcBef>
            </a:pP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​Cosa fa l’IA: 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L‘IA non cerca solo “i termini da me inseriti per la ricerca", ma capisce che il tema è la custodia della cosa (art. 2051 c.c.) e restituisce anche le sentenze che pur non contenendo “i termini da me utilizzati" potrebbero essere utili perché concettualmente collegate. </a:t>
            </a:r>
          </a:p>
          <a:p>
            <a:pPr marL="0" indent="0" algn="just">
              <a:lnSpc>
                <a:spcPts val="1400"/>
              </a:lnSpc>
              <a:spcBef>
                <a:spcPts val="600"/>
              </a:spcBef>
            </a:pPr>
            <a:endParaRPr lang="it-IT" sz="14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Esempio di </a:t>
            </a:r>
            <a:r>
              <a:rPr lang="it-IT" sz="14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"Esiste un contrasto giurisprudenziale recente sulla risarcibilità del danno non patrimoniale da perdita del rapporto parentale per i nipoti non conviventi? Riassumi le tesi contrapposte."</a:t>
            </a:r>
          </a:p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Cosa fa l’IA: 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 fornisce un quadro sinottico dei casi, invece di un semplice elenco di sentenze da sfogliare una ad una.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​</a:t>
            </a:r>
          </a:p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endParaRPr lang="it-IT" sz="14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Esempio di </a:t>
            </a:r>
            <a:r>
              <a:rPr lang="it-IT" sz="14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"Confronta le differenze tra la vecchia disciplina dell'equo canone e le attuali locazioni a canone concordato, evidenziando i vantaggi fiscali per il locatore."</a:t>
            </a:r>
          </a:p>
          <a:p>
            <a:pPr marL="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it-IT" sz="1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Cosa fa l’IA: </a:t>
            </a:r>
            <a:r>
              <a:rPr lang="it-IT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Oltre a segnalare la normativa di riferimento, produce anche i modelli in formato digitale che l’Ufficio del registro richiede per la riduzione dell’aliquota Irpef.  </a:t>
            </a:r>
            <a:endParaRPr lang="it-IT" sz="1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L’INTELLIGENZA ARTIFICIALE NELLO STUDIO LEGALE</a:t>
            </a:r>
            <a:endParaRPr lang="it-IT" sz="28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714488"/>
            <a:ext cx="7488316" cy="4643470"/>
          </a:xfrm>
          <a:ln/>
        </p:spPr>
        <p:txBody>
          <a:bodyPr>
            <a:normAutofit fontScale="92500"/>
          </a:bodyPr>
          <a:lstStyle/>
          <a:p>
            <a:pPr marL="0" algn="just">
              <a:spcBef>
                <a:spcPts val="600"/>
              </a:spcBef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Premesso che in questa sede si sta parlando dell’</a:t>
            </a: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INTELLIGENZA ARTIFICIALE 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generica ad accesso gratuito 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cui si possono analizzare in pochi secondi enormi database di sentenze, leggi e regolamenti, individuando i riferimenti più pertinenti e aggiornati, ci sono però tante </a:t>
            </a:r>
            <a:r>
              <a:rPr lang="it-I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altre attività legate al diritto che l’IA può svolgere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algn="just">
              <a:spcBef>
                <a:spcPts val="600"/>
              </a:spcBef>
              <a:buNone/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Una tra le tante è la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collaborazione intellettuale e professionale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tanto utile al giurista per l’approfondimento di problematiche giuridiche, per ricevere spunti al momento non considerati o ritenuti non pertinenti o ininfluenti. L’IA con i suoi 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algoritmi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può suggerire attività segnalando 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percorsi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verificare 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incongruenze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ambiguità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individuando 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precedenti legislativi e giurisprudenziali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 momento impensati.</a:t>
            </a:r>
          </a:p>
          <a:p>
            <a:pPr marL="0" algn="just">
              <a:spcBef>
                <a:spcPts val="600"/>
              </a:spcBef>
              <a:buNone/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Oltre ciò l’IA può velocizzare l’attività del giurista con la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generazione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 bozze di documenti legali standard (contratti, lettere, atti), riducendo così i tempi di produzione. </a:t>
            </a:r>
          </a:p>
          <a:p>
            <a:pPr marL="0" algn="just">
              <a:spcBef>
                <a:spcPts val="600"/>
              </a:spcBef>
              <a:buNone/>
            </a:pP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Solo a titolo informativo si può azzardare che il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giurista 4.0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l’uso delle nuove tecnologie assistite dall’IA, potrebbe fare a meno dell’ufficio, necessario per il momento solo per fini amministrativi/giudiziari. I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CLOUD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fungono da </a:t>
            </a:r>
            <a:r>
              <a:rPr lang="it-IT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repository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le comunicazioni e i contatti avvengono per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posta elettronica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per le conversazioni e le udienze ci sono i programmi di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video-conferenza,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 documenti si producono e si trasmettono in formato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digitale</a:t>
            </a:r>
            <a:r>
              <a:rPr lang="it-IT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7274002" cy="1071570"/>
          </a:xfrm>
          <a:solidFill>
            <a:srgbClr val="0070C0"/>
          </a:solidFill>
          <a:ln/>
        </p:spPr>
        <p:txBody>
          <a:bodyPr tIns="31752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600" b="1" dirty="0" smtClean="0">
                <a:solidFill>
                  <a:schemeClr val="bg1"/>
                </a:solidFill>
                <a:latin typeface="Arial Black" pitchFamily="34" charset="0"/>
              </a:rPr>
              <a:t>INTELLIGENZA ARTIFICIALE</a:t>
            </a:r>
            <a:endParaRPr lang="it-IT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643050"/>
            <a:ext cx="7514798" cy="4929222"/>
          </a:xfrm>
          <a:ln/>
        </p:spPr>
        <p:txBody>
          <a:bodyPr tIns="17640">
            <a:no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DI</a:t>
            </a: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COSA SI TRATTA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C0000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b="1" u="sng" dirty="0" smtClean="0">
                <a:solidFill>
                  <a:srgbClr val="C00000"/>
                </a:solidFill>
              </a:rPr>
              <a:t>BRANCA DELLA SCIENZA SVILUPPATA PER VELOCIZZARE LE </a:t>
            </a:r>
            <a:r>
              <a:rPr lang="it-IT" b="1" u="sng" dirty="0" smtClean="0">
                <a:solidFill>
                  <a:srgbClr val="C00000"/>
                </a:solidFill>
              </a:rPr>
              <a:t>NECESSITA </a:t>
            </a:r>
            <a:r>
              <a:rPr lang="it-IT" b="1" u="sng" dirty="0" smtClean="0">
                <a:solidFill>
                  <a:srgbClr val="C00000"/>
                </a:solidFill>
              </a:rPr>
              <a:t>UMANE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Definizione semplicistica se si considera che dopo il BIG BANG e la NASCITA DELLA VITA, l’INTELLIGENZA ARTIFICIALE rappresenta l’</a:t>
            </a:r>
            <a:r>
              <a:rPr lang="it-IT" sz="20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EVOLUZIONE</a:t>
            </a: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più significativa che nel bene e nel male è destinata a cambiare l’UNIVERSO MONDO.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L’impatto che la SCOPERTA DEL FUOCO o l’ENERGIA ELETTRICA hanno avuto sull’ECOSISTEMA, rischiano di passare in secondo piano in ordine di importanza.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Questo perché tutte le evoluzioni e le scoperte fino ad ora conosciute potevano modificare in qualche modo l’esistenza</a:t>
            </a: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di quanto era dato di conoscere, ma con l’INTELLIGENZA ARTIFICIALE ogni CERTEZZA perde consistenza.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4586"/>
              </a:solidFill>
              <a:ea typeface="Cambria" pitchFamily="18" charset="0"/>
              <a:cs typeface="Arial" pitchFamily="34" charset="0"/>
            </a:endParaRPr>
          </a:p>
        </p:txBody>
      </p:sp>
      <p:pic>
        <p:nvPicPr>
          <p:cNvPr id="6" name="Immagine 5" descr="vaporspaceonline-vaporwa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572140"/>
            <a:ext cx="2171034" cy="12144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ATTIVITA’ GENERATIVA NEL DIRITTO AMMINISTRATIVO</a:t>
            </a:r>
            <a:endParaRPr lang="it-I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714488"/>
            <a:ext cx="7488316" cy="4357718"/>
          </a:xfrm>
          <a:ln/>
        </p:spPr>
        <p:txBody>
          <a:bodyPr>
            <a:normAutofit fontScale="62500" lnSpcReduction="20000"/>
          </a:bodyPr>
          <a:lstStyle/>
          <a:p>
            <a:pPr algn="just">
              <a:lnSpc>
                <a:spcPts val="1600"/>
              </a:lnSpc>
              <a:buNone/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CONCLUDIAMO APPLICANDO LE TECNICHE COGNITIVE DELL’IA AD UN CASO CONCRETO VISSUTO 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PERSONA, CERCANDO 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UTILIZZARE AL MEGLIO L’IA PER COLMARE LE MIE LACUNE GIURIDICHE.</a:t>
            </a:r>
          </a:p>
          <a:p>
            <a:pPr>
              <a:buNone/>
            </a:pPr>
            <a:endParaRPr lang="it-IT" sz="21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Durante una delle mie escursioni, noto che un tratto di un sentiero storico è stato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chiuso d'imperio 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dal comune per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pericolo frane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La cosa mi sembra alquanto strana, ne parlo con referenti CAI i quali sono a conoscenza della cosa, hanno già cercato risposte dall’ente interpellato che non ha dato spiegazioni.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Sospettiamo che la chiusura favorisca in realtà un progetto di speculazione edilizia privata su un terreno confinante.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it-IT" sz="21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questo punto, interroghiamo un sistema di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facciamo un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 verificare cosa ci suggerisce, sapendo già, come giuristi, che la prima cosa da fare, è chiedere  un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“accesso agli atti” 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 ottenere i verbali tecnici dei geologi e l’eventuale progetto di variante urbanistica.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it-IT" sz="21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Logicamente ho già addestrato il mio collaboratore IA, fornendogli le mie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generalità professionali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i miei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svaghi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passioni</a:t>
            </a:r>
            <a:r>
              <a:rPr lang="it-IT" sz="21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(RUOLO)</a:t>
            </a:r>
          </a:p>
          <a:p>
            <a:pPr>
              <a:buNone/>
            </a:pPr>
            <a:endParaRPr lang="it-IT" sz="1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“BUSSOLA SEMANTICA”  PER ACCESSO AGLI ATTI</a:t>
            </a:r>
            <a:endParaRPr lang="it-I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57224" y="1500174"/>
            <a:ext cx="7559754" cy="4429156"/>
          </a:xfrm>
          <a:ln/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CHIEDIAMO ALL’INTELLIGENZA ARTIFICIALE </a:t>
            </a:r>
            <a:r>
              <a:rPr lang="it-I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 agire come mio consulente in Diritto Amministrativo e di analizzare i singoli punti riguardanti l'istanza di accesso alla documentazione relativa alla chiusura del Sentiero X (Comune Y).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UNA VOLTA INSERITA LA DESCRIZIONE DEI FATTI E LE MIE INTENZIONI, VEDIAMO COME L’IA SI ATTIVA PER SUGGERIRMI I PERCORSI GIURIDICI 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CUI DOVREI TENER CONTO NELLA MIA ISTANZA.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bussola semantica naviga nel piano cartesiano  (</a:t>
            </a:r>
            <a:r>
              <a:rPr lang="it-IT" sz="2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MODELLO</a:t>
            </a: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per </a:t>
            </a:r>
            <a:r>
              <a:rPr lang="it-IT" sz="2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CERCARE E ASSOCIARE </a:t>
            </a: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 diversi </a:t>
            </a:r>
            <a:r>
              <a:rPr lang="it-IT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concetti semantici, </a:t>
            </a:r>
            <a:r>
              <a:rPr lang="it-IT" sz="2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che fa?: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2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Si chiede se sia più efficace procedere con un Accesso Documentale (L. 241/90), dimostrando il mio interesse di frequentatore abituale (escursionista) o un Accesso Civico Generalizzato (FOIA) basato sulla trasparenza ambientale. </a:t>
            </a:r>
            <a:r>
              <a:rPr lang="it-IT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NORD (Ontologia/Normativa</a:t>
            </a:r>
            <a:r>
              <a:rPr lang="it-IT" sz="2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 </a:t>
            </a:r>
            <a:br>
              <a:rPr lang="it-IT" sz="2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it-IT" sz="22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​2) Valuta se i documenti tecnici (mappe geologiche digitali, file CAD) debbano essere forniti nel loro formato nativo digitale (Open Data) o se la PA può limitarsi a una scansione PDF non ricercabile</a:t>
            </a:r>
            <a:r>
              <a:rPr lang="it-IT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SUD (Limiti Digitali</a:t>
            </a:r>
            <a:r>
              <a:rPr lang="it-IT" sz="2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2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Costruisce l'argomentazione per cui l’esibizione dei documenti non viola la privacy dei progettisti privati, dell’ente e dei soggetti confinanti (</a:t>
            </a:r>
            <a:r>
              <a:rPr lang="it-IT" sz="22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controinteressati</a:t>
            </a: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facendo prevale l'interesse pubblico, la sicurezza del territorio e la fruizione della montagna." </a:t>
            </a:r>
            <a:r>
              <a:rPr lang="it-IT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OVEST </a:t>
            </a:r>
            <a:r>
              <a:rPr lang="it-IT" sz="2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Teleologia/Obiettivo):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2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Ipotizza l'utilizzo di una piattaforma di </a:t>
            </a:r>
            <a:r>
              <a:rPr lang="it-IT" sz="22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e-procurement</a:t>
            </a:r>
            <a:r>
              <a:rPr lang="it-IT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di un albo pretorio online: come posso tracciare se sono stati caricati file 'nascosti' o non indicizzati correttamente? </a:t>
            </a:r>
            <a:r>
              <a:rPr lang="it-IT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 (Prassi Informatica):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2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it-IT" sz="1800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</a:rPr>
              <a:t>DALLA BUSSOLA AL PROMPT</a:t>
            </a:r>
            <a:endParaRPr lang="it-I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714488"/>
            <a:ext cx="7488316" cy="4214842"/>
          </a:xfrm>
          <a:ln/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it-IT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 le informazioni ricevute potremmo strutturare il seguente PROMPT: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RUOLO: 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Agisci come esperto di Diritto Amministrativo e CAD. 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CONTESTO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Descrizione dei fatti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sz="16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….sentiero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storico è stato chiuso d'imperio dal comune per pericolo </a:t>
            </a:r>
            <a:r>
              <a:rPr lang="it-IT" sz="16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frane…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 e esibizione delle prove documentali per legittimare l’istanza di accesso del singolo o della collettività (Foto, testimonianze </a:t>
            </a:r>
            <a:r>
              <a:rPr lang="it-IT" sz="16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documentali…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COSA: Valuta </a:t>
            </a:r>
            <a:r>
              <a:rPr lang="it-IT" sz="15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differenze sostanziali tra Accesso Documentale (Ex L. </a:t>
            </a:r>
            <a:r>
              <a:rPr lang="it-IT" sz="15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241/90</a:t>
            </a:r>
            <a:r>
              <a:rPr lang="it-IT" sz="15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e l’Accesso Civico Generalizzato (FOIA) e prendi in considerazione la </a:t>
            </a:r>
            <a:r>
              <a:rPr lang="it-IT" sz="15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Strategia del "Doppio Binario”.</a:t>
            </a:r>
            <a:r>
              <a:rPr lang="it-IT" sz="15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5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it-IT" sz="15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PERCHÉ E QUANDO: Specifica i presupposti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 legittimazione (interesse diretto, concreto e attuale). Definisci il nesso tra la posizione giuridica (escursionista/collettività) e l’eventuale mancata esibizione dei documenti, elaborando le argomentazione per superare eventuali opposizioni derivanti dal “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diritto alla privacy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(Bilanciamento interessi).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(IL COME):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Presenta un ricorso includendo le modalità di notifica ai contro-interessati. 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VINCOLO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Crea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it-IT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modello di istanza 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formale tecnicamente ineccepibile (</a:t>
            </a:r>
            <a:r>
              <a:rPr lang="it-IT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BOZZA</a:t>
            </a:r>
            <a:r>
              <a:rPr lang="it-IT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it-IT" sz="16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it-IT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6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600" b="1" u="sng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6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6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it-IT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it-IT" sz="1800" dirty="0" smtClean="0">
                <a:solidFill>
                  <a:schemeClr val="bg1"/>
                </a:solidFill>
                <a:latin typeface="Arial Black" pitchFamily="34" charset="0"/>
              </a:rPr>
              <a:t>ISTANZA </a:t>
            </a:r>
            <a:r>
              <a:rPr lang="it-IT" sz="1800" dirty="0" err="1" smtClean="0">
                <a:solidFill>
                  <a:schemeClr val="bg1"/>
                </a:solidFill>
                <a:latin typeface="Arial Black" pitchFamily="34" charset="0"/>
              </a:rPr>
              <a:t>DI</a:t>
            </a:r>
            <a:r>
              <a:rPr lang="it-IT" sz="1800" dirty="0" smtClean="0">
                <a:solidFill>
                  <a:schemeClr val="bg1"/>
                </a:solidFill>
                <a:latin typeface="Arial Black" pitchFamily="34" charset="0"/>
              </a:rPr>
              <a:t> ACCESSO CIVICO GENERALIZZATO (FOIA) E DOCUMENTALE ​(EX ART. 5, C. 2, </a:t>
            </a:r>
            <a:r>
              <a:rPr lang="it-IT" sz="1800" dirty="0" err="1" smtClean="0">
                <a:solidFill>
                  <a:schemeClr val="bg1"/>
                </a:solidFill>
                <a:latin typeface="Arial Black" pitchFamily="34" charset="0"/>
              </a:rPr>
              <a:t>D.LGS.</a:t>
            </a:r>
            <a:r>
              <a:rPr lang="it-IT" sz="1800" dirty="0" smtClean="0">
                <a:solidFill>
                  <a:schemeClr val="bg1"/>
                </a:solidFill>
                <a:latin typeface="Arial Black" pitchFamily="34" charset="0"/>
              </a:rPr>
              <a:t> 33/2013 E L. 241/1990) </a:t>
            </a:r>
            <a:endParaRPr lang="it-IT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571612"/>
            <a:ext cx="7488316" cy="5286388"/>
          </a:xfrm>
          <a:ln/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600" dirty="0" smtClean="0"/>
              <a:t>​</a:t>
            </a:r>
            <a:r>
              <a:rPr lang="it-IT" sz="4300" b="1" dirty="0" smtClean="0">
                <a:solidFill>
                  <a:srgbClr val="C00000"/>
                </a:solidFill>
              </a:rPr>
              <a:t>BOZZA </a:t>
            </a:r>
            <a:r>
              <a:rPr lang="it-IT" sz="4300" b="1" dirty="0" err="1" smtClean="0">
                <a:solidFill>
                  <a:srgbClr val="C00000"/>
                </a:solidFill>
              </a:rPr>
              <a:t>DI</a:t>
            </a:r>
            <a:r>
              <a:rPr lang="it-IT" sz="4300" b="1" dirty="0" smtClean="0">
                <a:solidFill>
                  <a:srgbClr val="C00000"/>
                </a:solidFill>
              </a:rPr>
              <a:t> ISTANZA DA CONVALIDARE.</a:t>
            </a:r>
          </a:p>
          <a:p>
            <a:pPr marL="0" indent="0">
              <a:spcBef>
                <a:spcPts val="0"/>
              </a:spcBef>
              <a:buNone/>
            </a:pPr>
            <a:endParaRPr lang="it-IT" sz="43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 Responsabile della Trasparenza / Ufficio Tecnico Comune di 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[Inserire Nome Comune Y]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​OGGETTO: Istanza di accesso agli atti e ai dati relativi all'ordinanza di chiusura del sentiero storico [Inserire Nome Sentiero X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] per presunto "pericolo frane". ​Il sottoscritto [Tuo Nome e Cognome], in qualità di cittadino ed escursionista abituale.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​PREMESSO CHE ​In data 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[Inserire Data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], l'ente in indirizzo ha disposto la chiusura d'imperio del tratto di sentiero storico denominato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[Nome Sentiero], 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motivando l'atto con un generico "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pericolo frane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". ​Tale chiusura impedisce la libera fruizione di un bene pubblico e di interesse paesaggistico, sollevando dubbi sulla proporzionalità e sulla reale consistenza del rischio idrogeologico. ​Sussiste un mio interesse concreto  e attuale  (in quanto escursionista iscritto al CAI) nel verificare le perizie tecniche che hanno portato a tale decisione, anche in relazione a potenziali varianti urbanistiche confinanti.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CHIEDE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​L'ostensione e l'invio in formato digitale (ove possibile in formato nativo "Open Data" o file CAD non protetti) della seguente documentazione: ​Verbali tecnici e perizie geologiche redatte dai tecnici incaricati che attestino l’effettivo stato di pericolo. ​Planimetrie e progetti di eventuale variante urbanistica o edilizia riguardanti le particelle catastali adiacenti al tratto interessato. ​Eventuali pareri degli enti </a:t>
            </a:r>
            <a:r>
              <a:rPr lang="it-IT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sovracomunali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(Regione, Autorità di Bacino o Enti Parco).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ARGOMENTAZIONI GIURIDICHE 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Bilanciamento Interessi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​Si precisa che la presente istanza non viola il diritto alla privacy di progettisti o soggetti confinanti, in quanto l'interesse pubblico alla sicurezza del territorio e alla fruizione della montagna prevale su eventuali interessi privati meramente economici. Inoltre, i documenti tecnici richiesti attengono a procedure amministrative che devono garantire la massima trasparenza ai sensi del </a:t>
            </a:r>
            <a:r>
              <a:rPr lang="it-IT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D.Lgs.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33/2013. ​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riserva, in caso di diniego o mancata risposta entro i termini di legge, di adire le vie legali presso il TAR o il Difensore Civico competente. ​In attesa di un cortese riscontro, [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Tuo Nome e Cognome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345440" cy="1214422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CONCLUSIONI</a:t>
            </a:r>
            <a:endParaRPr lang="it-IT" sz="2800" b="1" dirty="0">
              <a:solidFill>
                <a:schemeClr val="bg1"/>
              </a:solidFill>
              <a:latin typeface="Arial Black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1714488"/>
            <a:ext cx="7488316" cy="4500594"/>
          </a:xfrm>
          <a:ln/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it-IT" sz="16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RACCOMANDAZIONI FINALI PER ​IL GIURISTA 4.0</a:t>
            </a:r>
          </a:p>
          <a:p>
            <a:pPr algn="just">
              <a:buNone/>
            </a:pPr>
            <a:endParaRPr lang="it-IT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4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DALLA RICERCA ALLO SCAMBIO </a:t>
            </a:r>
            <a:r>
              <a:rPr lang="it-IT" sz="4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4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CONOSCENZE</a:t>
            </a:r>
          </a:p>
          <a:p>
            <a:pPr algn="ctr">
              <a:buNone/>
            </a:pPr>
            <a:endParaRPr lang="it-IT" sz="49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L'IA non è una Banca Dati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Non "contiene" sentenze, le "ricostruisce". Ricorda: l'IA è un 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MODELLO LINGUISTICO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 non un 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ARCHIVIO GIURISPRUDENZIALE.</a:t>
            </a: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 rischio "Allucinazione": 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L'IA può citare una sentenza della Cassazione con numero e data verosimili, ma totalmente inventati. (​</a:t>
            </a:r>
            <a:r>
              <a:rPr lang="it-IT" sz="4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Regola d'oro</a:t>
            </a:r>
            <a:r>
              <a:rPr lang="it-IT" sz="43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Verificare sempre la fonte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su banche dati ufficiali (</a:t>
            </a:r>
            <a:r>
              <a:rPr lang="it-IT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Italgiure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Normattiva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dopo aver usato l'IA per l'analisi.</a:t>
            </a: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​Il </a:t>
            </a:r>
            <a:r>
              <a:rPr lang="it-IT" sz="4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Prompt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è un Progetto: 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qualità della risposta dipende dalla </a:t>
            </a:r>
            <a:r>
              <a:rPr lang="it-IT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precisione della tua domanda. 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SEMINI VENTO RACCOGLI TEMPESTA.</a:t>
            </a: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L'Etica e la Riservatezza: 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 inserire dati sensibili dei clienti nomi reali nei </a:t>
            </a:r>
            <a:r>
              <a:rPr lang="it-IT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prompt</a:t>
            </a:r>
            <a:r>
              <a:rPr lang="it-IT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tua domanda potrebbe diventare parte dell'addestramento futuro della macchina.</a:t>
            </a: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Sei sempre tu che comandi: </a:t>
            </a:r>
            <a:r>
              <a:rPr lang="it-IT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macchina che stai usando è veloce quanto un missile</a:t>
            </a:r>
            <a:r>
              <a:rPr lang="it-IT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ma ricordati che chi guida sei tu. </a:t>
            </a:r>
            <a:r>
              <a:rPr lang="it-IT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volante e i freni dipendono dalla tua volontà e dalla capacità alla guida.</a:t>
            </a:r>
          </a:p>
          <a:p>
            <a:pPr lvl="0" algn="r">
              <a:buNone/>
            </a:pPr>
            <a:r>
              <a:rPr lang="it-IT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FINE DELLA SECONDA PUNTATA</a:t>
            </a:r>
            <a:endParaRPr lang="it-IT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2976" y="142852"/>
            <a:ext cx="7274002" cy="1071570"/>
          </a:xfrm>
          <a:solidFill>
            <a:srgbClr val="0070C0"/>
          </a:solidFill>
          <a:ln/>
        </p:spPr>
        <p:txBody>
          <a:bodyPr tIns="31752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600" b="1" dirty="0" smtClean="0">
                <a:solidFill>
                  <a:schemeClr val="bg1"/>
                </a:solidFill>
              </a:rPr>
              <a:t>INTELLIGENZA ARTIFICIALE AL SERVIZIO DEL GIURISTA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928802"/>
            <a:ext cx="7514798" cy="4643470"/>
          </a:xfrm>
          <a:ln/>
        </p:spPr>
        <p:txBody>
          <a:bodyPr tIns="17640">
            <a:no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Non sapendo fino a quando saremo padroni del nostro futuro, noi piccoli umani, dopo aver cercato di rendere umano </a:t>
            </a: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FRANKENSTEIN</a:t>
            </a: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, con </a:t>
            </a: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euforia</a:t>
            </a: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e </a:t>
            </a:r>
            <a:r>
              <a:rPr lang="it-IT" sz="18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diffidenza</a:t>
            </a: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, cerchiamo di fare del nostro meglio per piegare a nostro vantaggio quello che l’evoluzione scientifica sta producendo.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C’è chi spera di sconfiggere la fame, le malattie e perfino la morte e chi invece pensa di portare la carestia, le malattie e la morte degli altri. Il coltello che affetta il pane può anche uccidere.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Ma per non essere catastrofisti, 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vediamo i vantaggi di cui può beneficiare ad oggi l’essere umano ed in particolare il mondo giuridico che, dall’INTELLIGENZA ARTIFICIALE può trarne benefici in tutti i campi della sua attività. In questa sede si parlerà del DIALOGO che GIURISTA  e INTELLIGENZA ARTIFICIALE  possono instaurare nella fase di RICERCA DOCUMENTALE. Si cercherà di spiegare il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come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ed il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perché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l’IA ci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capisce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,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suggerisce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e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lavora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per noi; la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bravura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e la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fantasia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del giurista saranno poi determinanti per avere risposte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pertinenti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in </a:t>
            </a:r>
            <a:r>
              <a:rPr lang="it-IT" sz="18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tempi brevi</a:t>
            </a:r>
            <a:r>
              <a:rPr lang="it-IT" sz="18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ea typeface="NSimSun"/>
                <a:cs typeface="Lucida Sans"/>
              </a:rPr>
              <a:t>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ea typeface="NSimSun"/>
                <a:cs typeface="Lucida Sans"/>
              </a:rPr>
              <a:t> 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4586"/>
              </a:solidFill>
              <a:ea typeface="Cambria" pitchFamily="18" charset="0"/>
              <a:cs typeface="Arial" pitchFamily="34" charset="0"/>
            </a:endParaRPr>
          </a:p>
        </p:txBody>
      </p:sp>
      <p:pic>
        <p:nvPicPr>
          <p:cNvPr id="4" name="Immagine 3" descr="fran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214446" cy="10715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2976" y="142852"/>
            <a:ext cx="7274002" cy="1071570"/>
          </a:xfrm>
          <a:solidFill>
            <a:srgbClr val="0070C0"/>
          </a:solidFill>
          <a:ln/>
        </p:spPr>
        <p:txBody>
          <a:bodyPr tIns="31752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600" b="1" dirty="0" smtClean="0">
                <a:solidFill>
                  <a:schemeClr val="bg1"/>
                </a:solidFill>
              </a:rPr>
              <a:t>NASCITA DELL’INTELLIGENZA ARTIFICIALE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714488"/>
            <a:ext cx="7514798" cy="4857784"/>
          </a:xfrm>
          <a:ln/>
        </p:spPr>
        <p:txBody>
          <a:bodyPr tIns="17640">
            <a:no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L’INTELLIGENZA ARTIFICIALE non è nata con un "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CLIC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", ma attraverso un percorso che ha trasformato un’AMBIZIONE FILOSOFICA, </a:t>
            </a: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che risale a 2700 anni  fa con 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TALOS (gigante di bronzo che doveva proteggere Creta, 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essendo più grande poteva difendere meglio)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Anche il 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GOLEM era una 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creatura, raffigurata come un gigante di argilla “animato” 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 doveva  proteggere la comunità ebraica</a:t>
            </a: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). 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In sostanza l’uomo ha sempre cercato di creare qualcosa di artificiale in grado di essere migliore di lui nel fare cose.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400" b="1" kern="100" dirty="0" smtClean="0">
              <a:solidFill>
                <a:srgbClr val="C0000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Tralasciando le ambizioni di Leonardo e quelle dei filosofi che dal ‘600 ai primi del ‘900 hanno fantasticato sulla  possibilità di creare un ALTER EGO che li sostituisse, 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dobbiamo ai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matematici 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del primo dopo guerra l’idea di trasformare un’ambizione filosofica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in una DISCIPLINA SCIENTIFICA ESATTA dove ogni rappresentazione viene ridotta in numeri che per loro natura sono infiniti (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E’ per questo che niente è più prevedibile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).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400" b="1" kern="100" dirty="0" smtClean="0">
              <a:solidFill>
                <a:srgbClr val="0070C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Senza scendere in tecnicismi, 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al giurista non serve essere un matematico o un informatico e come la corrente fa girare i numeri, per noi quello che conta non sono i numeri ma le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PAROLE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, anche se tradotte in numeri.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DALL’USO DEL NOSTRO LINGUAGGIO DIPENDE L’UTILITÀ DELL’IA.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kern="100" dirty="0" smtClean="0">
              <a:solidFill>
                <a:srgbClr val="005392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kern="100" dirty="0" smtClean="0">
              <a:solidFill>
                <a:srgbClr val="C0000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kern="100" dirty="0" smtClean="0">
              <a:solidFill>
                <a:srgbClr val="C0000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kern="100" dirty="0" smtClean="0">
                <a:solidFill>
                  <a:srgbClr val="0070C0"/>
                </a:solidFill>
                <a:ea typeface="NSimSun"/>
                <a:cs typeface="Lucida Sans"/>
              </a:rPr>
              <a:t>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ea typeface="NSimSun"/>
                <a:cs typeface="Lucida Sans"/>
              </a:rPr>
              <a:t> 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4586"/>
              </a:solidFill>
              <a:ea typeface="Cambria" pitchFamily="18" charset="0"/>
              <a:cs typeface="Arial" pitchFamily="34" charset="0"/>
            </a:endParaRPr>
          </a:p>
        </p:txBody>
      </p:sp>
      <p:pic>
        <p:nvPicPr>
          <p:cNvPr id="4" name="Immagine 3" descr="nascita dekkuom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5643578"/>
            <a:ext cx="1951430" cy="10001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2976" y="142852"/>
            <a:ext cx="7274002" cy="1071570"/>
          </a:xfrm>
          <a:solidFill>
            <a:srgbClr val="0070C0"/>
          </a:solidFill>
          <a:ln/>
        </p:spPr>
        <p:txBody>
          <a:bodyPr tIns="31752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600" b="1" dirty="0" smtClean="0">
                <a:solidFill>
                  <a:schemeClr val="bg1"/>
                </a:solidFill>
                <a:latin typeface="Arial Black" pitchFamily="34" charset="0"/>
              </a:rPr>
              <a:t>DALLE BIBLIOTECHE ALLE BANCHE DATI</a:t>
            </a:r>
            <a:endParaRPr lang="it-IT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643050"/>
            <a:ext cx="7514798" cy="4929222"/>
          </a:xfrm>
          <a:ln/>
        </p:spPr>
        <p:txBody>
          <a:bodyPr tIns="1764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8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Fino a ieri, il giurista tradizionale era considerato un topo di biblioteca immerso tra </a:t>
            </a:r>
            <a:r>
              <a:rPr lang="it-IT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Fori, Repertori </a:t>
            </a:r>
            <a:r>
              <a:rPr lang="it-IT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it-IT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Massimari,</a:t>
            </a:r>
            <a:r>
              <a:rPr lang="it-IT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luogo sacro che permetteva di leggere e soprattutto di pensare. I più smanettoni ed intraprendenti  invece, dagli anni '70 hanno cominciato a consultare </a:t>
            </a:r>
            <a:r>
              <a:rPr lang="it-IT" sz="1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BANCHE DATI giuridiche, </a:t>
            </a:r>
            <a:r>
              <a:rPr lang="it-IT" sz="1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cioè archivi digitali accessibili on-line, </a:t>
            </a:r>
            <a:r>
              <a:rPr lang="it-IT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creati e gestiti da enti istituzionali o da imprese editoriali private. Le prime BANCHE DATI contenevano LEGISLAZIONE, GIURISPRUDENZA E DOTTRINA </a:t>
            </a:r>
            <a:r>
              <a:rPr lang="it-IT" sz="1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utilizzano </a:t>
            </a:r>
            <a:r>
              <a:rPr lang="it-IT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it-IT" sz="1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che consentono la memorizzazione, l'integrità, la sicurezza e il recupero della propria documentazione</a:t>
            </a:r>
            <a:r>
              <a:rPr lang="it-IT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18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it-IT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18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italgiure</a:t>
            </a:r>
            <a:r>
              <a:rPr lang="it-IT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it-IT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è il programma creato appositamente da tecnici e magistrati per la gestione dei dati della Corte di Cassazione).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 accedere e selezionare le informazioni, i programmi gestionali si presentano  con </a:t>
            </a:r>
            <a:r>
              <a:rPr lang="it-IT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MASCHERE </a:t>
            </a:r>
            <a:r>
              <a:rPr lang="it-IT" sz="18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RICERCA </a:t>
            </a:r>
            <a:r>
              <a:rPr lang="it-IT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dove immettere i dati necessari per comporre le stringhe di ricerca.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4586"/>
              </a:solidFill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5" name="Immagine 4" descr="castlevania-order-of-ecclesia-libra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3"/>
            <a:ext cx="1571604" cy="10603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345440" cy="885088"/>
          </a:xfrm>
          <a:solidFill>
            <a:srgbClr val="0070C0"/>
          </a:solidFill>
          <a:ln/>
        </p:spPr>
        <p:txBody>
          <a:bodyPr tIns="38808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IL DIRITTO NEI BIG DATA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8969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l’intelligenza artificiale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siamo entrati nel modo dei 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BIG DATA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8969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 BIG DATA, sono enormi contenitori di informazioni. Qui la classica tripartizione dei documenti giuridici (LEGISLAZIONE, GIURISPRUDENZA e DOTTRINA) viene arricchita da una casistica costantemente aggiornata. Le informazioni ivi presenti provengono da: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8969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Siti </a:t>
            </a:r>
            <a:r>
              <a:rPr lang="it-IT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Istituzionali</a:t>
            </a:r>
            <a:r>
              <a:rPr lang="it-IT" sz="2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Gazzette Ufficiali, siti della Camera e del Senato, portali della Pubblica Amministrazione. Tutto ciò che è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"Open Data"  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pubblico sul web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qui è presente.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tabLst>
                <a:tab pos="8969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it-IT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Giurisprudenza Pubblica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Molte sentenze (specialmente quelle storiche o di particolare rilievo) vengono pubblicate in estratti, commenti o rassegne su riviste giuridiche online aperte, blog di studi legali o siti come </a:t>
            </a:r>
            <a:r>
              <a:rPr lang="it-IT" sz="20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Altalex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Diritto.it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ecc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tabLst>
                <a:tab pos="8969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​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Dottrina </a:t>
            </a:r>
            <a:r>
              <a:rPr lang="it-IT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Università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sono consultabili migliaia 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 tesi di laurea, articoli accademici e saggi caricati su </a:t>
            </a:r>
            <a:r>
              <a:rPr lang="it-IT" sz="20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repository</a:t>
            </a:r>
            <a:r>
              <a:rPr lang="it-IT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universitari</a:t>
            </a: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tabLst>
                <a:tab pos="8969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 accedere e selezionare le informazioni, i programmi gestionali anziché proporre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FORMAT di MASCHERE 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RICERCA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lasciano il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LIBERO ARBITRIO</a:t>
            </a:r>
            <a:r>
              <a:rPr lang="it-IT" sz="2000" b="1" u="sng" dirty="0" smtClean="0">
                <a:solidFill>
                  <a:srgbClr val="C00000"/>
                </a:solidFill>
              </a:rPr>
              <a:t>.</a:t>
            </a:r>
            <a:endParaRPr lang="it-IT" sz="2000" u="sng" dirty="0">
              <a:solidFill>
                <a:srgbClr val="C00000"/>
              </a:solidFill>
            </a:endParaRPr>
          </a:p>
        </p:txBody>
      </p:sp>
      <p:pic>
        <p:nvPicPr>
          <p:cNvPr id="4" name="Immagine 3" descr="blindfold-hap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85728"/>
            <a:ext cx="1214446" cy="9053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85852" y="142852"/>
            <a:ext cx="7274002" cy="1071570"/>
          </a:xfrm>
          <a:solidFill>
            <a:srgbClr val="0070C0"/>
          </a:solidFill>
          <a:ln/>
        </p:spPr>
        <p:txBody>
          <a:bodyPr tIns="31752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3600" b="1" dirty="0" smtClean="0">
                <a:solidFill>
                  <a:schemeClr val="bg1"/>
                </a:solidFill>
              </a:rPr>
              <a:t>PRONTO CHI PARLA?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714488"/>
            <a:ext cx="7514798" cy="4857784"/>
          </a:xfrm>
          <a:ln/>
        </p:spPr>
        <p:txBody>
          <a:bodyPr tIns="17640">
            <a:no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QUESTO È IL CONCETTO PIÙ IMPORTANTE </a:t>
            </a:r>
            <a:r>
              <a:rPr lang="it-IT" sz="1400" b="1" u="sng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DI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CUI TENER CONTO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400" u="sng" kern="100" dirty="0" smtClean="0">
              <a:solidFill>
                <a:srgbClr val="0070C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PER LA PRIMA 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volta non è l’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uomo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a dover imparare il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linguaggio macchina 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ma è la macchina che deve imparare il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linguaggio umano. 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Dopodiché con la sua velocità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algoritmica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ci restituisce il servizio richiesto adeguando il suo linguaggio al nostro.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400" b="1" u="sng" kern="100" dirty="0" smtClean="0">
              <a:solidFill>
                <a:srgbClr val="0070C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I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software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sviluppati fino ad ora creavano delle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interfacce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per farci comprendere come i sistemi binari, con i loro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algoritmi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trasformavano le lettere in numeri, creando cosi archivi documentali numerici.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400" b="1" u="sng" kern="100" dirty="0" smtClean="0">
              <a:solidFill>
                <a:srgbClr val="0070C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Se facciamo una richiesta, questa diventa un (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Task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), le parole diventano (</a:t>
            </a:r>
            <a:r>
              <a:rPr lang="it-IT" sz="1400" b="1" u="sng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token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), la risposta ci viene elaborata con un calcolo matematico (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Algoritmo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). E’ l’IA che interpreta la nostra richiesta, prima trasforma le lettere in numeri, esegue un calcolo numerico e quando ha trovato la soluzione, riconverte i numeri in lettere.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400" b="1" u="sng" kern="100" dirty="0" smtClean="0">
              <a:solidFill>
                <a:srgbClr val="0070C0"/>
              </a:solidFill>
              <a:latin typeface="Arial" pitchFamily="34" charset="0"/>
              <a:ea typeface="NSimSun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I numeri sono uguali per tutti mentre le parole cambiano a seconda della lingua: l’IA traduce i numeri solo in lingua inglese e se noi inseriamo parole in italiano, questa deve fare un lavoro triplo. Tradurre dall’italiano all’inglese in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input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, processare ed elaborare, ritradurre il risultato in </a:t>
            </a:r>
            <a:r>
              <a:rPr lang="it-IT" sz="1400" b="1" u="sng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output</a:t>
            </a:r>
            <a:r>
              <a:rPr lang="it-IT" sz="1400" b="1" u="sng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Soltanto a scopo esemplificativo si può enucleare un elenco di 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definizioni</a:t>
            </a:r>
            <a:r>
              <a:rPr lang="it-IT" sz="1400" b="1" kern="100" dirty="0" smtClean="0">
                <a:solidFill>
                  <a:srgbClr val="FF000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utili al giurista, perché con questi numeri avrà a che fare nel futuro per </a:t>
            </a:r>
            <a:r>
              <a:rPr lang="it-IT" sz="1400" b="1" kern="100" dirty="0" err="1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derimere</a:t>
            </a: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le controversie legali, che deriveranno sempre più dall’uso della tecnologia.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kern="100" dirty="0" smtClean="0">
              <a:solidFill>
                <a:srgbClr val="005392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kern="100" dirty="0" smtClean="0">
              <a:solidFill>
                <a:srgbClr val="C0000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kern="100" dirty="0" smtClean="0">
              <a:solidFill>
                <a:srgbClr val="C0000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kern="100" dirty="0" smtClean="0">
                <a:solidFill>
                  <a:srgbClr val="0070C0"/>
                </a:solidFill>
                <a:ea typeface="NSimSun"/>
                <a:cs typeface="Lucida Sans"/>
              </a:rPr>
              <a:t>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800" b="1" kern="100" dirty="0" smtClean="0">
                <a:solidFill>
                  <a:srgbClr val="0070C0"/>
                </a:solidFill>
                <a:ea typeface="NSimSun"/>
                <a:cs typeface="Lucida Sans"/>
              </a:rPr>
              <a:t> 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endParaRPr lang="it-IT" sz="1800" b="1" kern="100" dirty="0" smtClean="0">
              <a:solidFill>
                <a:srgbClr val="0070C0"/>
              </a:solidFill>
              <a:ea typeface="NSimSun"/>
              <a:cs typeface="Lucida Sans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4586"/>
              </a:solidFill>
              <a:ea typeface="Cambria" pitchFamily="18" charset="0"/>
              <a:cs typeface="Arial" pitchFamily="34" charset="0"/>
            </a:endParaRPr>
          </a:p>
        </p:txBody>
      </p:sp>
      <p:pic>
        <p:nvPicPr>
          <p:cNvPr id="4" name="Immagine 3" descr="work-comput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142852"/>
            <a:ext cx="1023930" cy="10239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7345440" cy="1071570"/>
          </a:xfrm>
          <a:solidFill>
            <a:srgbClr val="0070C0"/>
          </a:solidFill>
          <a:ln/>
        </p:spPr>
        <p:txBody>
          <a:bodyPr tIns="38808">
            <a:no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zh-CN" sz="2800" dirty="0" smtClean="0">
                <a:solidFill>
                  <a:schemeClr val="bg1"/>
                </a:solidFill>
                <a:ea typeface="NSimSun" pitchFamily="49" charset="-122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NSimSun" pitchFamily="49" charset="-122"/>
                <a:cs typeface="Arial" pitchFamily="34" charset="0"/>
              </a:rPr>
            </a:br>
            <a: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ea typeface="NSimSun" pitchFamily="49" charset="-122"/>
                <a:cs typeface="Arial" pitchFamily="34" charset="0"/>
              </a:rPr>
              <a:t>ELEMENTI ESSENZIALI </a:t>
            </a:r>
            <a:b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ea typeface="NSimSun" pitchFamily="49" charset="-122"/>
                <a:cs typeface="Arial" pitchFamily="34" charset="0"/>
              </a:rPr>
            </a:br>
            <a:r>
              <a:rPr lang="it-IT" altLang="zh-CN" sz="2800" dirty="0" smtClean="0">
                <a:solidFill>
                  <a:schemeClr val="bg1"/>
                </a:solidFill>
                <a:latin typeface="Arial Black" pitchFamily="34" charset="0"/>
                <a:ea typeface="NSimSun" pitchFamily="49" charset="-122"/>
                <a:cs typeface="Arial" pitchFamily="34" charset="0"/>
              </a:rPr>
              <a:t>DELL’ INTELLIGENZA ARTIFICIALE</a:t>
            </a:r>
            <a:r>
              <a:rPr lang="it-IT" altLang="zh-CN" sz="2800" dirty="0" smtClean="0">
                <a:solidFill>
                  <a:schemeClr val="bg1"/>
                </a:solidFill>
                <a:ea typeface="NSimSun" pitchFamily="49" charset="-122"/>
                <a:cs typeface="Arial" pitchFamily="34" charset="0"/>
              </a:rPr>
              <a:t/>
            </a:r>
            <a:br>
              <a:rPr lang="it-IT" altLang="zh-CN" sz="2800" dirty="0" smtClean="0">
                <a:solidFill>
                  <a:schemeClr val="bg1"/>
                </a:solidFill>
                <a:ea typeface="NSimSun" pitchFamily="49" charset="-122"/>
                <a:cs typeface="Arial" pitchFamily="34" charset="0"/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071538" y="1714488"/>
            <a:ext cx="7345440" cy="4790232"/>
          </a:xfrm>
          <a:ln/>
        </p:spPr>
        <p:txBody>
          <a:bodyPr>
            <a:no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PRENDIAMO UN PO’ </a:t>
            </a:r>
            <a:r>
              <a:rPr lang="it-IT" sz="14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DI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CONFIDENZA CON L’INTELLIGENZA ARTIFICIALE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Token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(DATO)</a:t>
            </a: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Task</a:t>
            </a: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(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ISTRUZIONE GESTITA DAL SISTEMA OPERATIVO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) e 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Algoritmo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(SERIE FINITA </a:t>
            </a:r>
            <a:r>
              <a:rPr lang="it-IT" sz="1400" kern="100" dirty="0" err="1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DI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CALCOLI MATEMATICI).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Vettori (</a:t>
            </a:r>
            <a:r>
              <a:rPr lang="it-IT" sz="14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Embedding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): 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Rappresentazioni numeriche di dati quali parole, immagini, audio etc. In parole  semplici i 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vettori</a:t>
            </a:r>
            <a:r>
              <a:rPr lang="it-IT" sz="1400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permettono all’IA di trasformare concetti semantici in coordinate geometriche presenti in uno spazio vettoriale.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it-IT" sz="14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Machine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4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Learning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: una famiglia di algoritmi di 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IA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basata sull’apprendimento automatico costituito da due fasi: quella dell’allenamento </a:t>
            </a:r>
            <a:r>
              <a:rPr lang="it-IT" sz="1400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(impara dai dati che noi immettiamo)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 e quella della risposta in cui </a:t>
            </a:r>
            <a:r>
              <a:rPr lang="it-IT" sz="1400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restituisce ciò che ha imparato.</a:t>
            </a:r>
            <a:br>
              <a:rPr lang="it-IT" sz="1400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</a:br>
            <a:r>
              <a:rPr lang="it-IT" sz="14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Deep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</a:t>
            </a:r>
            <a:r>
              <a:rPr lang="it-IT" sz="1400" b="1" kern="100" dirty="0" err="1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Learnig</a:t>
            </a:r>
            <a:r>
              <a:rPr lang="it-IT" sz="1400" b="1" kern="100" dirty="0" smtClean="0">
                <a:solidFill>
                  <a:srgbClr val="C00000"/>
                </a:solidFill>
                <a:latin typeface="Arial" pitchFamily="34" charset="0"/>
                <a:ea typeface="NSimSun"/>
                <a:cs typeface="Arial" pitchFamily="34" charset="0"/>
              </a:rPr>
              <a:t> (Reti neurali): </a:t>
            </a:r>
            <a:r>
              <a:rPr lang="it-IT" sz="1400" b="1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E’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un sottoinsieme avanzato dell'intelligenza artificiale e del </a:t>
            </a:r>
            <a:r>
              <a:rPr lang="it-IT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che utilizza 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 neurali artificiali con molti strati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(da cui "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") per elaborare dati, riconoscere schemi complessi e prendere decisioni autonome</a:t>
            </a:r>
            <a:r>
              <a:rPr lang="it-IT" sz="1400" kern="100" dirty="0" smtClean="0">
                <a:solidFill>
                  <a:srgbClr val="0070C0"/>
                </a:solidFill>
                <a:latin typeface="Arial" pitchFamily="34" charset="0"/>
                <a:ea typeface="NSimSun"/>
                <a:cs typeface="Arial" pitchFamily="34" charset="0"/>
              </a:rPr>
              <a:t>.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Language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Mode</a:t>
            </a:r>
            <a:r>
              <a:rPr lang="it-IT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 Sono algoritmi di intelligenza artificiale avanzati, basati sul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 architetture transformer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addestrati su enormi volumi di testi per comprendere, elaborare e 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generare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linguaggio umano naturale.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language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processing (NLP): </a:t>
            </a:r>
            <a:r>
              <a:rPr lang="it-IT" sz="14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E’ un campo dell'</a:t>
            </a:r>
            <a:r>
              <a:rPr lang="it-IT" sz="1400" dirty="0" err="1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interpretare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 generare il linguaggio umano </a:t>
            </a:r>
            <a:r>
              <a:rPr lang="it-IT" sz="1400" dirty="0" err="1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elligenza</a:t>
            </a:r>
            <a:r>
              <a:rPr lang="it-IT" sz="14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 artificiale (IA) che abilita i computer a capire, (scritto o parlato).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Transformers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Modello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progettato per gestire 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dati sequenziali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(come il testo) in </a:t>
            </a:r>
            <a:r>
              <a:rPr lang="it-IT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modo parallelo </a:t>
            </a:r>
            <a:r>
              <a:rPr lang="it-IT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anziché seriale. </a:t>
            </a:r>
            <a:endParaRPr lang="it-IT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AIandGrants_Featured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428728" cy="10715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3114</TotalTime>
  <Words>5144</Words>
  <Application>Microsoft Office PowerPoint</Application>
  <PresentationFormat>Presentazione su schermo (4:3)</PresentationFormat>
  <Paragraphs>405</Paragraphs>
  <Slides>34</Slides>
  <Notes>34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Luna</vt:lpstr>
      <vt:lpstr>Diapositiva 1</vt:lpstr>
      <vt:lpstr>Diapositiva 2</vt:lpstr>
      <vt:lpstr>INTELLIGENZA ARTIFICIALE</vt:lpstr>
      <vt:lpstr>INTELLIGENZA ARTIFICIALE AL SERVIZIO DEL GIURISTA</vt:lpstr>
      <vt:lpstr>NASCITA DELL’INTELLIGENZA ARTIFICIALE</vt:lpstr>
      <vt:lpstr>DALLE BIBLIOTECHE ALLE BANCHE DATI</vt:lpstr>
      <vt:lpstr>IL DIRITTO NEI BIG DATA</vt:lpstr>
      <vt:lpstr>PRONTO CHI PARLA?</vt:lpstr>
      <vt:lpstr> ELEMENTI ESSENZIALI  DELL’ INTELLIGENZA ARTIFICIALE </vt:lpstr>
      <vt:lpstr>EVOLUZIONE DELLA RICERCA GIURIDICA</vt:lpstr>
      <vt:lpstr>DAL DIALOGO STANDARDIZZATO DEGLI ANNI ‘70  AL LINGUAGGIO NATURALE</vt:lpstr>
      <vt:lpstr>NUMERI SEMANTICI</vt:lpstr>
      <vt:lpstr> IL " PROMPT"  È IL NUOVO LINGUAGGIO NATURALE  </vt:lpstr>
      <vt:lpstr> IL TABELLA COMPARATIVA“  </vt:lpstr>
      <vt:lpstr>  RIEPILOGO DEI PUNTI CHIAVE  </vt:lpstr>
      <vt:lpstr> SINTESI SINTASSI E CONCETTO</vt:lpstr>
      <vt:lpstr> ​ COME IMPOSTARE UN "PROMPT"   </vt:lpstr>
      <vt:lpstr> I RUOLI  TONO RILEVANZA E QUALITA’</vt:lpstr>
      <vt:lpstr>​ PROMPTING E CONTESTO</vt:lpstr>
      <vt:lpstr>​ PROMPT E CAMPO SEMANTICO</vt:lpstr>
      <vt:lpstr>PERICOLI E LIMITI DELLA SEMANTICA:  LE “ALLUCINAZIONI” </vt:lpstr>
      <vt:lpstr> LA "BUSSOLA SEMANTICA" E ANALISI DEI SIGNIFICATI </vt:lpstr>
      <vt:lpstr> LA "BUSSOLA SEMANTICA"  PER LA DEFINIZIONE DEGLI " AMBITI"  </vt:lpstr>
      <vt:lpstr>  DIALOGARE CON L'INTELLIGENZA ARTIFICIALE (IA)  </vt:lpstr>
      <vt:lpstr>  PERCHE’ SPECIFICARE IL TONO E LO STILE </vt:lpstr>
      <vt:lpstr>VUOTO EMOTIVO DELL’IA </vt:lpstr>
      <vt:lpstr>" BUSSOLA SEMANTICA"  E LA POSIZIONE DEI "TOKEN" </vt:lpstr>
      <vt:lpstr>ESEMPI DI RICERCA</vt:lpstr>
      <vt:lpstr>L’INTELLIGENZA ARTIFICIALE NELLO STUDIO LEGALE</vt:lpstr>
      <vt:lpstr>ATTIVITA’ GENERATIVA NEL DIRITTO AMMINISTRATIVO</vt:lpstr>
      <vt:lpstr>“BUSSOLA SEMANTICA”  PER ACCESSO AGLI ATTI</vt:lpstr>
      <vt:lpstr>DALLA BUSSOLA AL PROMPT</vt:lpstr>
      <vt:lpstr> ISTANZA DI ACCESSO CIVICO GENERALIZZATO (FOIA) E DOCUMENTALE ​(EX ART. 5, C. 2, D.LGS. 33/2013 E L. 241/1990) 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Lenovo003</dc:creator>
  <cp:lastModifiedBy>Lenovo003</cp:lastModifiedBy>
  <cp:revision>472</cp:revision>
  <dcterms:created xsi:type="dcterms:W3CDTF">2026-02-16T07:56:18Z</dcterms:created>
  <dcterms:modified xsi:type="dcterms:W3CDTF">2026-03-09T11:11:21Z</dcterms:modified>
</cp:coreProperties>
</file>